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Lst>
  <p:sldIdLst>
    <p:sldId id="256" r:id="rId4"/>
  </p:sldIdLst>
  <p:sldSz cx="32918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368" userDrawn="1">
          <p15:clr>
            <a:srgbClr val="A4A3A4"/>
          </p15:clr>
        </p15:guide>
        <p15:guide id="3" orient="horz" pos="13924" userDrawn="1">
          <p15:clr>
            <a:srgbClr val="A4A3A4"/>
          </p15:clr>
        </p15:guide>
        <p15:guide id="4" pos="104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6B34"/>
    <a:srgbClr val="FAFAFA"/>
    <a:srgbClr val="000004"/>
    <a:srgbClr val="10ADB6"/>
    <a:srgbClr val="F9C977"/>
    <a:srgbClr val="9BE1E6"/>
    <a:srgbClr val="021B2B"/>
    <a:srgbClr val="3D5A84"/>
    <a:srgbClr val="0030A9"/>
    <a:srgbClr val="001F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1270CE-80F6-6849-ADD7-F9C5A71E4AC3}" v="374" dt="2024-03-17T22:17:29.5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19"/>
  </p:normalViewPr>
  <p:slideViewPr>
    <p:cSldViewPr snapToGrid="0">
      <p:cViewPr>
        <p:scale>
          <a:sx n="30" d="100"/>
          <a:sy n="30" d="100"/>
        </p:scale>
        <p:origin x="3640" y="56"/>
      </p:cViewPr>
      <p:guideLst>
        <p:guide orient="horz" pos="13824"/>
        <p:guide pos="10368"/>
        <p:guide orient="horz" pos="13924"/>
        <p:guide pos="104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1.xml"/><Relationship Id="rId7"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 Id="rId9" Type="http://schemas.microsoft.com/office/2015/10/relationships/revisionInfo" Target="revisionInfo.xml"/></Relationships>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28C3EDD7-416A-1A41-A87D-DEABB58909B4}" type="datetimeFigureOut">
              <a:rPr lang="en-US" smtClean="0"/>
              <a:t>3/17/24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517328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C3EDD7-416A-1A41-A87D-DEABB58909B4}" type="datetimeFigureOut">
              <a:rPr lang="en-US" smtClean="0"/>
              <a:t>3/17/24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1041527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C3EDD7-416A-1A41-A87D-DEABB58909B4}" type="datetimeFigureOut">
              <a:rPr lang="en-US" smtClean="0"/>
              <a:t>3/17/24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2806824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C3EDD7-416A-1A41-A87D-DEABB58909B4}" type="datetimeFigureOut">
              <a:rPr lang="en-US" smtClean="0"/>
              <a:t>3/17/24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4017716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6" y="10942332"/>
            <a:ext cx="28392120" cy="18257517"/>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245996" y="29372572"/>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EDD7-416A-1A41-A87D-DEABB58909B4}" type="datetimeFigureOut">
              <a:rPr lang="en-US" smtClean="0"/>
              <a:t>3/17/24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1857687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8C3EDD7-416A-1A41-A87D-DEABB58909B4}" type="datetimeFigureOut">
              <a:rPr lang="en-US" smtClean="0"/>
              <a:t>3/17/24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3887284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09"/>
            <a:ext cx="28392120" cy="8483603"/>
          </a:xfrm>
        </p:spPr>
        <p:txBody>
          <a:bodyPr/>
          <a:lstStyle/>
          <a:p>
            <a:r>
              <a:rPr lang="en-US"/>
              <a:t>Click to edit Master title style</a:t>
            </a:r>
          </a:p>
        </p:txBody>
      </p:sp>
      <p:sp>
        <p:nvSpPr>
          <p:cNvPr id="3" name="Text Placeholder 2"/>
          <p:cNvSpPr>
            <a:spLocks noGrp="1"/>
          </p:cNvSpPr>
          <p:nvPr>
            <p:ph type="body" idx="1"/>
          </p:nvPr>
        </p:nvSpPr>
        <p:spPr>
          <a:xfrm>
            <a:off x="2267432"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2"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8C3EDD7-416A-1A41-A87D-DEABB58909B4}" type="datetimeFigureOut">
              <a:rPr lang="en-US" smtClean="0"/>
              <a:t>3/17/24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1412936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8C3EDD7-416A-1A41-A87D-DEABB58909B4}" type="datetimeFigureOut">
              <a:rPr lang="en-US" smtClean="0"/>
              <a:t>3/17/24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833300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EDD7-416A-1A41-A87D-DEABB58909B4}" type="datetimeFigureOut">
              <a:rPr lang="en-US" smtClean="0"/>
              <a:t>3/17/24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925495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3994608" y="6319529"/>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28C3EDD7-416A-1A41-A87D-DEABB58909B4}" type="datetimeFigureOut">
              <a:rPr lang="en-US" smtClean="0"/>
              <a:t>3/17/24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1629994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p>
        </p:txBody>
      </p:sp>
      <p:sp>
        <p:nvSpPr>
          <p:cNvPr id="3" name="Picture Placeholder 2"/>
          <p:cNvSpPr>
            <a:spLocks noGrp="1" noChangeAspect="1"/>
          </p:cNvSpPr>
          <p:nvPr>
            <p:ph type="pic" idx="1"/>
          </p:nvPr>
        </p:nvSpPr>
        <p:spPr>
          <a:xfrm>
            <a:off x="13994608" y="6319529"/>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28C3EDD7-416A-1A41-A87D-DEABB58909B4}" type="datetimeFigureOut">
              <a:rPr lang="en-US" smtClean="0"/>
              <a:t>3/17/24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B6FC4-D450-B94E-AEDE-CF7E55C14FC2}" type="slidenum">
              <a:rPr lang="en-US" smtClean="0"/>
              <a:t>‹#›</a:t>
            </a:fld>
            <a:endParaRPr lang="en-US"/>
          </a:p>
        </p:txBody>
      </p:sp>
    </p:spTree>
    <p:extLst>
      <p:ext uri="{BB962C8B-B14F-4D97-AF65-F5344CB8AC3E}">
        <p14:creationId xmlns:p14="http://schemas.microsoft.com/office/powerpoint/2010/main" val="2610509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09"/>
            <a:ext cx="2839212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63140" y="40680649"/>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28C3EDD7-416A-1A41-A87D-DEABB58909B4}" type="datetimeFigureOut">
              <a:rPr lang="en-US" smtClean="0"/>
              <a:t>3/17/24</a:t>
            </a:fld>
            <a:endParaRPr lang="en-US"/>
          </a:p>
        </p:txBody>
      </p:sp>
      <p:sp>
        <p:nvSpPr>
          <p:cNvPr id="5" name="Footer Placeholder 4"/>
          <p:cNvSpPr>
            <a:spLocks noGrp="1"/>
          </p:cNvSpPr>
          <p:nvPr>
            <p:ph type="ftr" sz="quarter" idx="3"/>
          </p:nvPr>
        </p:nvSpPr>
        <p:spPr>
          <a:xfrm>
            <a:off x="10904220" y="40680649"/>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49"/>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EDDB6FC4-D450-B94E-AEDE-CF7E55C14FC2}" type="slidenum">
              <a:rPr lang="en-US" smtClean="0"/>
              <a:t>‹#›</a:t>
            </a:fld>
            <a:endParaRPr lang="en-US"/>
          </a:p>
        </p:txBody>
      </p:sp>
    </p:spTree>
    <p:extLst>
      <p:ext uri="{BB962C8B-B14F-4D97-AF65-F5344CB8AC3E}">
        <p14:creationId xmlns:p14="http://schemas.microsoft.com/office/powerpoint/2010/main" val="7157053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0.png"/><Relationship Id="rId18" Type="http://schemas.openxmlformats.org/officeDocument/2006/relationships/image" Target="../media/image15.jpeg"/><Relationship Id="rId26" Type="http://schemas.openxmlformats.org/officeDocument/2006/relationships/image" Target="../media/image23.png"/><Relationship Id="rId3" Type="http://schemas.openxmlformats.org/officeDocument/2006/relationships/hyperlink" Target="https://pngimg.com/download/25352" TargetMode="External"/><Relationship Id="rId21" Type="http://schemas.openxmlformats.org/officeDocument/2006/relationships/image" Target="../media/image18.png"/><Relationship Id="rId34" Type="http://schemas.openxmlformats.org/officeDocument/2006/relationships/image" Target="../media/image31.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jpeg"/><Relationship Id="rId25" Type="http://schemas.openxmlformats.org/officeDocument/2006/relationships/image" Target="../media/image22.png"/><Relationship Id="rId33" Type="http://schemas.openxmlformats.org/officeDocument/2006/relationships/image" Target="../media/image30.png"/><Relationship Id="rId2" Type="http://schemas.openxmlformats.org/officeDocument/2006/relationships/image" Target="../media/image1.png"/><Relationship Id="rId16" Type="http://schemas.openxmlformats.org/officeDocument/2006/relationships/image" Target="../media/image13.png"/><Relationship Id="rId20" Type="http://schemas.openxmlformats.org/officeDocument/2006/relationships/image" Target="../media/image17.png"/><Relationship Id="rId29"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24" Type="http://schemas.openxmlformats.org/officeDocument/2006/relationships/image" Target="../media/image21.png"/><Relationship Id="rId32" Type="http://schemas.openxmlformats.org/officeDocument/2006/relationships/image" Target="../media/image29.png"/><Relationship Id="rId5" Type="http://schemas.microsoft.com/office/2007/relationships/hdphoto" Target="../media/hdphoto1.wdp"/><Relationship Id="rId15" Type="http://schemas.openxmlformats.org/officeDocument/2006/relationships/image" Target="../media/image12.png"/><Relationship Id="rId23" Type="http://schemas.openxmlformats.org/officeDocument/2006/relationships/image" Target="../media/image20.png"/><Relationship Id="rId28" Type="http://schemas.openxmlformats.org/officeDocument/2006/relationships/image" Target="../media/image25.png"/><Relationship Id="rId10" Type="http://schemas.openxmlformats.org/officeDocument/2006/relationships/image" Target="../media/image7.png"/><Relationship Id="rId19" Type="http://schemas.openxmlformats.org/officeDocument/2006/relationships/image" Target="../media/image16.png"/><Relationship Id="rId31" Type="http://schemas.openxmlformats.org/officeDocument/2006/relationships/image" Target="../media/image28.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 Id="rId22" Type="http://schemas.openxmlformats.org/officeDocument/2006/relationships/image" Target="../media/image19.png"/><Relationship Id="rId27" Type="http://schemas.openxmlformats.org/officeDocument/2006/relationships/image" Target="../media/image24.png"/><Relationship Id="rId30" Type="http://schemas.openxmlformats.org/officeDocument/2006/relationships/image" Target="../media/image27.png"/><Relationship Id="rId8"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6EBE25C-C366-723D-4440-211848B4D6E5}"/>
              </a:ext>
            </a:extLst>
          </p:cNvPr>
          <p:cNvSpPr>
            <a:spLocks noGrp="1" noRot="1" noMove="1" noResize="1" noEditPoints="1" noAdjustHandles="1" noChangeArrowheads="1" noChangeShapeType="1"/>
          </p:cNvSpPr>
          <p:nvPr/>
        </p:nvSpPr>
        <p:spPr>
          <a:xfrm>
            <a:off x="431461" y="618989"/>
            <a:ext cx="32004000" cy="42553754"/>
          </a:xfrm>
          <a:prstGeom prst="rect">
            <a:avLst/>
          </a:prstGeom>
          <a:solidFill>
            <a:srgbClr val="021B2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___–––+</a:t>
            </a:r>
          </a:p>
        </p:txBody>
      </p:sp>
      <p:grpSp>
        <p:nvGrpSpPr>
          <p:cNvPr id="51" name="Group 50">
            <a:extLst>
              <a:ext uri="{FF2B5EF4-FFF2-40B4-BE49-F238E27FC236}">
                <a16:creationId xmlns:a16="http://schemas.microsoft.com/office/drawing/2014/main" id="{057015B0-B109-1E0E-E0C5-061148BBCC4B}"/>
              </a:ext>
            </a:extLst>
          </p:cNvPr>
          <p:cNvGrpSpPr/>
          <p:nvPr/>
        </p:nvGrpSpPr>
        <p:grpSpPr>
          <a:xfrm>
            <a:off x="1137281" y="975021"/>
            <a:ext cx="18456237" cy="3407286"/>
            <a:chOff x="1346690" y="1366905"/>
            <a:chExt cx="18456237" cy="3407286"/>
          </a:xfrm>
        </p:grpSpPr>
        <p:sp>
          <p:nvSpPr>
            <p:cNvPr id="6" name="Rectangle 5">
              <a:extLst>
                <a:ext uri="{FF2B5EF4-FFF2-40B4-BE49-F238E27FC236}">
                  <a16:creationId xmlns:a16="http://schemas.microsoft.com/office/drawing/2014/main" id="{154787B6-FE86-D1C3-591F-6EEB3A1F838C}"/>
                </a:ext>
              </a:extLst>
            </p:cNvPr>
            <p:cNvSpPr/>
            <p:nvPr/>
          </p:nvSpPr>
          <p:spPr>
            <a:xfrm>
              <a:off x="1346690" y="1366905"/>
              <a:ext cx="18456237" cy="2646878"/>
            </a:xfrm>
            <a:prstGeom prst="rect">
              <a:avLst/>
            </a:prstGeom>
            <a:noFill/>
          </p:spPr>
          <p:txBody>
            <a:bodyPr wrap="square" lIns="91440" tIns="45720" rIns="91440" bIns="45720">
              <a:spAutoFit/>
            </a:bodyPr>
            <a:lstStyle/>
            <a:p>
              <a:pPr algn="ctr"/>
              <a:r>
                <a:rPr lang="en-US" sz="16600" b="0" cap="none" spc="0">
                  <a:ln w="0"/>
                  <a:solidFill>
                    <a:srgbClr val="FAFAFA"/>
                  </a:solidFill>
                  <a:effectLst>
                    <a:outerShdw blurRad="38100" dist="19050" dir="2700000" algn="tl" rotWithShape="0">
                      <a:schemeClr val="dk1">
                        <a:alpha val="40000"/>
                      </a:schemeClr>
                    </a:outerShdw>
                  </a:effectLst>
                  <a:latin typeface="MoolBoran" panose="020F0502020204030204" pitchFamily="34" charset="0"/>
                  <a:cs typeface="MoolBoran" panose="020F0502020204030204" pitchFamily="34" charset="0"/>
                </a:rPr>
                <a:t>HawkEye Ocean Color Imagery</a:t>
              </a:r>
            </a:p>
          </p:txBody>
        </p:sp>
        <p:sp>
          <p:nvSpPr>
            <p:cNvPr id="33" name="Rectangle 32">
              <a:extLst>
                <a:ext uri="{FF2B5EF4-FFF2-40B4-BE49-F238E27FC236}">
                  <a16:creationId xmlns:a16="http://schemas.microsoft.com/office/drawing/2014/main" id="{2428306A-54F7-8CD0-D668-CB22F3D27062}"/>
                </a:ext>
              </a:extLst>
            </p:cNvPr>
            <p:cNvSpPr/>
            <p:nvPr/>
          </p:nvSpPr>
          <p:spPr>
            <a:xfrm>
              <a:off x="1379331" y="2912143"/>
              <a:ext cx="15894550" cy="1862048"/>
            </a:xfrm>
            <a:prstGeom prst="rect">
              <a:avLst/>
            </a:prstGeom>
            <a:noFill/>
          </p:spPr>
          <p:txBody>
            <a:bodyPr wrap="square" lIns="91440" tIns="45720" rIns="91440" bIns="45720">
              <a:spAutoFit/>
            </a:bodyPr>
            <a:lstStyle/>
            <a:p>
              <a:pPr algn="ctr"/>
              <a:r>
                <a:rPr lang="en-US" sz="1150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Evaluating Accuracy in Coastal Waters</a:t>
              </a:r>
              <a:endParaRPr lang="en-US" sz="11500" b="0" cap="none" spc="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endParaRPr>
            </a:p>
          </p:txBody>
        </p:sp>
      </p:grpSp>
      <p:sp>
        <p:nvSpPr>
          <p:cNvPr id="49" name="Rectangle 48">
            <a:extLst>
              <a:ext uri="{FF2B5EF4-FFF2-40B4-BE49-F238E27FC236}">
                <a16:creationId xmlns:a16="http://schemas.microsoft.com/office/drawing/2014/main" id="{6F0DD92F-833F-3FA7-AC8E-878A8EC1870A}"/>
              </a:ext>
            </a:extLst>
          </p:cNvPr>
          <p:cNvSpPr/>
          <p:nvPr/>
        </p:nvSpPr>
        <p:spPr>
          <a:xfrm>
            <a:off x="27727464" y="1398221"/>
            <a:ext cx="3812740" cy="34270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a:t>UNCW LOGO</a:t>
            </a:r>
          </a:p>
        </p:txBody>
      </p:sp>
      <p:grpSp>
        <p:nvGrpSpPr>
          <p:cNvPr id="1029" name="Group 1028">
            <a:extLst>
              <a:ext uri="{FF2B5EF4-FFF2-40B4-BE49-F238E27FC236}">
                <a16:creationId xmlns:a16="http://schemas.microsoft.com/office/drawing/2014/main" id="{717B8EB7-B4D6-2493-76BF-745BA7ABE31E}"/>
              </a:ext>
            </a:extLst>
          </p:cNvPr>
          <p:cNvGrpSpPr/>
          <p:nvPr/>
        </p:nvGrpSpPr>
        <p:grpSpPr>
          <a:xfrm>
            <a:off x="457200" y="5504742"/>
            <a:ext cx="25088850" cy="712988"/>
            <a:chOff x="457200" y="5020270"/>
            <a:chExt cx="22232780" cy="1380530"/>
          </a:xfrm>
          <a:solidFill>
            <a:srgbClr val="9BE1E6"/>
          </a:solidFill>
        </p:grpSpPr>
        <p:sp>
          <p:nvSpPr>
            <p:cNvPr id="1024" name="Rectangle 1023">
              <a:extLst>
                <a:ext uri="{FF2B5EF4-FFF2-40B4-BE49-F238E27FC236}">
                  <a16:creationId xmlns:a16="http://schemas.microsoft.com/office/drawing/2014/main" id="{41542D27-7A3D-3D1C-F893-DFDF0D0FAC05}"/>
                </a:ext>
              </a:extLst>
            </p:cNvPr>
            <p:cNvSpPr/>
            <p:nvPr/>
          </p:nvSpPr>
          <p:spPr>
            <a:xfrm>
              <a:off x="457200" y="5020270"/>
              <a:ext cx="21488400" cy="13805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7" name="Oval 1026">
              <a:extLst>
                <a:ext uri="{FF2B5EF4-FFF2-40B4-BE49-F238E27FC236}">
                  <a16:creationId xmlns:a16="http://schemas.microsoft.com/office/drawing/2014/main" id="{C81872D3-EA83-EB31-62C1-59D03D611AC1}"/>
                </a:ext>
              </a:extLst>
            </p:cNvPr>
            <p:cNvSpPr/>
            <p:nvPr/>
          </p:nvSpPr>
          <p:spPr>
            <a:xfrm>
              <a:off x="21201220" y="5020270"/>
              <a:ext cx="1488760" cy="138053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33" name="Rectangle 1032">
            <a:extLst>
              <a:ext uri="{FF2B5EF4-FFF2-40B4-BE49-F238E27FC236}">
                <a16:creationId xmlns:a16="http://schemas.microsoft.com/office/drawing/2014/main" id="{7FC1F9C7-908C-14C6-D063-D7F8B920219A}"/>
              </a:ext>
            </a:extLst>
          </p:cNvPr>
          <p:cNvSpPr/>
          <p:nvPr/>
        </p:nvSpPr>
        <p:spPr>
          <a:xfrm>
            <a:off x="457200" y="11543051"/>
            <a:ext cx="32004000" cy="712988"/>
          </a:xfrm>
          <a:prstGeom prst="rect">
            <a:avLst/>
          </a:prstGeom>
          <a:solidFill>
            <a:srgbClr val="9BE1E6"/>
          </a:solidFill>
          <a:ln>
            <a:solidFill>
              <a:srgbClr val="9BE1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C2D5B36-EDB7-B431-42DE-36772D3B73E5}"/>
              </a:ext>
            </a:extLst>
          </p:cNvPr>
          <p:cNvGrpSpPr/>
          <p:nvPr/>
        </p:nvGrpSpPr>
        <p:grpSpPr>
          <a:xfrm>
            <a:off x="1169922" y="6721448"/>
            <a:ext cx="30527078" cy="4010361"/>
            <a:chOff x="1137281" y="6576530"/>
            <a:chExt cx="30527078" cy="4010361"/>
          </a:xfrm>
        </p:grpSpPr>
        <p:sp>
          <p:nvSpPr>
            <p:cNvPr id="1031" name="Rounded Rectangle 1030">
              <a:extLst>
                <a:ext uri="{FF2B5EF4-FFF2-40B4-BE49-F238E27FC236}">
                  <a16:creationId xmlns:a16="http://schemas.microsoft.com/office/drawing/2014/main" id="{DA7F56E8-E3E8-D3CF-12A2-1A568A1749F5}"/>
                </a:ext>
              </a:extLst>
            </p:cNvPr>
            <p:cNvSpPr/>
            <p:nvPr/>
          </p:nvSpPr>
          <p:spPr>
            <a:xfrm>
              <a:off x="1137281" y="6576530"/>
              <a:ext cx="30396054" cy="4010361"/>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a:solidFill>
                  <a:srgbClr val="000004"/>
                </a:solidFill>
                <a:latin typeface="MoolBoran" panose="020B0100010101010101" pitchFamily="34" charset="0"/>
                <a:cs typeface="MoolBoran" panose="020B0100010101010101" pitchFamily="34" charset="0"/>
              </a:endParaRPr>
            </a:p>
          </p:txBody>
        </p:sp>
        <p:sp>
          <p:nvSpPr>
            <p:cNvPr id="1041" name="TextBox 1040">
              <a:extLst>
                <a:ext uri="{FF2B5EF4-FFF2-40B4-BE49-F238E27FC236}">
                  <a16:creationId xmlns:a16="http://schemas.microsoft.com/office/drawing/2014/main" id="{76947532-F901-EAAD-1F12-4110474A3F07}"/>
                </a:ext>
              </a:extLst>
            </p:cNvPr>
            <p:cNvSpPr txBox="1"/>
            <p:nvPr/>
          </p:nvSpPr>
          <p:spPr>
            <a:xfrm>
              <a:off x="1576607" y="6826698"/>
              <a:ext cx="4312920" cy="1015663"/>
            </a:xfrm>
            <a:prstGeom prst="rect">
              <a:avLst/>
            </a:prstGeom>
            <a:noFill/>
          </p:spPr>
          <p:txBody>
            <a:bodyPr wrap="square" rtlCol="0">
              <a:spAutoFit/>
            </a:bodyPr>
            <a:lstStyle/>
            <a:p>
              <a:r>
                <a:rPr lang="en-US" sz="6000">
                  <a:solidFill>
                    <a:srgbClr val="000004"/>
                  </a:solidFill>
                  <a:latin typeface="MoolBoran" panose="020B0100010101010101" pitchFamily="34" charset="0"/>
                  <a:cs typeface="MoolBoran" panose="020B0100010101010101" pitchFamily="34" charset="0"/>
                </a:rPr>
                <a:t>Introduction</a:t>
              </a:r>
            </a:p>
          </p:txBody>
        </p:sp>
        <p:sp>
          <p:nvSpPr>
            <p:cNvPr id="1042" name="TextBox 1041">
              <a:extLst>
                <a:ext uri="{FF2B5EF4-FFF2-40B4-BE49-F238E27FC236}">
                  <a16:creationId xmlns:a16="http://schemas.microsoft.com/office/drawing/2014/main" id="{97118F47-994E-4E5D-9D28-D2D68F211961}"/>
                </a:ext>
              </a:extLst>
            </p:cNvPr>
            <p:cNvSpPr txBox="1"/>
            <p:nvPr/>
          </p:nvSpPr>
          <p:spPr>
            <a:xfrm>
              <a:off x="1583848" y="7736578"/>
              <a:ext cx="7977595" cy="2554545"/>
            </a:xfrm>
            <a:prstGeom prst="rect">
              <a:avLst/>
            </a:prstGeom>
            <a:noFill/>
          </p:spPr>
          <p:txBody>
            <a:bodyPr wrap="square" rtlCol="0">
              <a:spAutoFit/>
            </a:bodyPr>
            <a:lstStyle/>
            <a:p>
              <a:r>
                <a:rPr lang="en-US" sz="4000" b="0" i="0">
                  <a:solidFill>
                    <a:srgbClr val="000004"/>
                  </a:solidFill>
                  <a:effectLst/>
                  <a:latin typeface="MoolBoran" panose="020B0100010101010101" pitchFamily="34" charset="0"/>
                  <a:cs typeface="MoolBoran" panose="020B0100010101010101" pitchFamily="34" charset="0"/>
                </a:rPr>
                <a:t>This research evaluates the HawkEye satellite sensor's ability to capture </a:t>
              </a:r>
              <a:r>
                <a:rPr lang="en-US" sz="4000" b="0" i="0">
                  <a:solidFill>
                    <a:srgbClr val="F76B34"/>
                  </a:solidFill>
                  <a:effectLst/>
                  <a:latin typeface="MoolBoran" panose="020B0100010101010101" pitchFamily="34" charset="0"/>
                  <a:cs typeface="MoolBoran" panose="020B0100010101010101" pitchFamily="34" charset="0"/>
                </a:rPr>
                <a:t>ocean color imagery </a:t>
              </a:r>
              <a:r>
                <a:rPr lang="en-US" sz="4000" b="0" i="0">
                  <a:solidFill>
                    <a:srgbClr val="000004"/>
                  </a:solidFill>
                  <a:effectLst/>
                  <a:latin typeface="MoolBoran" panose="020B0100010101010101" pitchFamily="34" charset="0"/>
                  <a:cs typeface="MoolBoran" panose="020B0100010101010101" pitchFamily="34" charset="0"/>
                </a:rPr>
                <a:t>in the </a:t>
              </a:r>
              <a:r>
                <a:rPr lang="en-US" sz="4000" b="0" i="0">
                  <a:solidFill>
                    <a:srgbClr val="F76B34"/>
                  </a:solidFill>
                  <a:effectLst/>
                  <a:latin typeface="MoolBoran" panose="020B0100010101010101" pitchFamily="34" charset="0"/>
                  <a:cs typeface="MoolBoran" panose="020B0100010101010101" pitchFamily="34" charset="0"/>
                </a:rPr>
                <a:t>Cape Fear River Estuary</a:t>
              </a:r>
              <a:r>
                <a:rPr lang="en-US" sz="4000" b="0" i="0">
                  <a:solidFill>
                    <a:srgbClr val="000004"/>
                  </a:solidFill>
                  <a:effectLst/>
                  <a:latin typeface="MoolBoran" panose="020B0100010101010101" pitchFamily="34" charset="0"/>
                  <a:cs typeface="MoolBoran" panose="020B0100010101010101" pitchFamily="34" charset="0"/>
                </a:rPr>
                <a:t>, highlighting the challenges of studying optically complex waters for marine conservation.</a:t>
              </a:r>
              <a:endParaRPr lang="en-US" sz="4000">
                <a:solidFill>
                  <a:srgbClr val="000004"/>
                </a:solidFill>
                <a:latin typeface="MoolBoran" panose="020B0100010101010101" pitchFamily="34" charset="0"/>
                <a:cs typeface="MoolBoran" panose="020B0100010101010101" pitchFamily="34" charset="0"/>
              </a:endParaRPr>
            </a:p>
          </p:txBody>
        </p:sp>
        <p:sp>
          <p:nvSpPr>
            <p:cNvPr id="1043" name="TextBox 1042">
              <a:extLst>
                <a:ext uri="{FF2B5EF4-FFF2-40B4-BE49-F238E27FC236}">
                  <a16:creationId xmlns:a16="http://schemas.microsoft.com/office/drawing/2014/main" id="{641C7415-E3B0-8200-BFD2-675DDE4FF247}"/>
                </a:ext>
              </a:extLst>
            </p:cNvPr>
            <p:cNvSpPr txBox="1"/>
            <p:nvPr/>
          </p:nvSpPr>
          <p:spPr>
            <a:xfrm>
              <a:off x="11070969" y="6891373"/>
              <a:ext cx="10724984"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Challenges of Remote Sensing in Coastal Zones</a:t>
              </a:r>
            </a:p>
          </p:txBody>
        </p:sp>
        <p:sp>
          <p:nvSpPr>
            <p:cNvPr id="1044" name="TextBox 1043">
              <a:extLst>
                <a:ext uri="{FF2B5EF4-FFF2-40B4-BE49-F238E27FC236}">
                  <a16:creationId xmlns:a16="http://schemas.microsoft.com/office/drawing/2014/main" id="{9437C0D0-26C1-6E69-9595-EE5BC269057F}"/>
                </a:ext>
              </a:extLst>
            </p:cNvPr>
            <p:cNvSpPr txBox="1"/>
            <p:nvPr/>
          </p:nvSpPr>
          <p:spPr>
            <a:xfrm>
              <a:off x="11103840" y="7381616"/>
              <a:ext cx="20560519" cy="2985433"/>
            </a:xfrm>
            <a:prstGeom prst="rect">
              <a:avLst/>
            </a:prstGeom>
            <a:noFill/>
          </p:spPr>
          <p:txBody>
            <a:bodyPr wrap="square" rtlCol="0">
              <a:spAutoFit/>
            </a:bodyPr>
            <a:lstStyle/>
            <a:p>
              <a:br>
                <a:rPr lang="en-US" sz="2800">
                  <a:solidFill>
                    <a:srgbClr val="000004"/>
                  </a:solidFill>
                  <a:latin typeface="MoolBoran" panose="020B0100010101010101" pitchFamily="34" charset="0"/>
                  <a:cs typeface="MoolBoran" panose="020B0100010101010101" pitchFamily="34" charset="0"/>
                </a:rPr>
              </a:br>
              <a:r>
                <a:rPr lang="en-US" sz="4000">
                  <a:solidFill>
                    <a:srgbClr val="000004"/>
                  </a:solidFill>
                  <a:latin typeface="MoolBoran" panose="020B0100010101010101" pitchFamily="34" charset="0"/>
                  <a:cs typeface="MoolBoran" panose="020B0100010101010101" pitchFamily="34" charset="0"/>
                </a:rPr>
                <a:t>Remote sensing in coastal regions is </a:t>
              </a:r>
              <a:r>
                <a:rPr lang="en-US" sz="4000">
                  <a:solidFill>
                    <a:srgbClr val="F76B34"/>
                  </a:solidFill>
                  <a:latin typeface="MoolBoran" panose="020B0100010101010101" pitchFamily="34" charset="0"/>
                  <a:cs typeface="MoolBoran" panose="020B0100010101010101" pitchFamily="34" charset="0"/>
                </a:rPr>
                <a:t>complex</a:t>
              </a:r>
              <a:r>
                <a:rPr lang="en-US" sz="4000">
                  <a:solidFill>
                    <a:srgbClr val="000004"/>
                  </a:solidFill>
                  <a:latin typeface="MoolBoran" panose="020B0100010101010101" pitchFamily="34" charset="0"/>
                  <a:cs typeface="MoolBoran" panose="020B0100010101010101" pitchFamily="34" charset="0"/>
                </a:rPr>
                <a:t> due to the </a:t>
              </a:r>
              <a:r>
                <a:rPr lang="en-US" sz="4000">
                  <a:solidFill>
                    <a:srgbClr val="F76B34"/>
                  </a:solidFill>
                  <a:latin typeface="MoolBoran" panose="020B0100010101010101" pitchFamily="34" charset="0"/>
                  <a:cs typeface="MoolBoran" panose="020B0100010101010101" pitchFamily="34" charset="0"/>
                </a:rPr>
                <a:t>dynamic interplay </a:t>
              </a:r>
              <a:r>
                <a:rPr lang="en-US" sz="4000">
                  <a:solidFill>
                    <a:srgbClr val="000004"/>
                  </a:solidFill>
                  <a:latin typeface="MoolBoran" panose="020B0100010101010101" pitchFamily="34" charset="0"/>
                  <a:cs typeface="MoolBoran" panose="020B0100010101010101" pitchFamily="34" charset="0"/>
                </a:rPr>
                <a:t>of light, particulate matter, and water constituents, impacting the </a:t>
              </a:r>
              <a:r>
                <a:rPr lang="en-US" sz="4000">
                  <a:solidFill>
                    <a:srgbClr val="F76B34"/>
                  </a:solidFill>
                  <a:latin typeface="MoolBoran" panose="020B0100010101010101" pitchFamily="34" charset="0"/>
                  <a:cs typeface="MoolBoran" panose="020B0100010101010101" pitchFamily="34" charset="0"/>
                </a:rPr>
                <a:t>accuracy</a:t>
              </a:r>
              <a:r>
                <a:rPr lang="en-US" sz="4000">
                  <a:solidFill>
                    <a:srgbClr val="000004"/>
                  </a:solidFill>
                  <a:latin typeface="MoolBoran" panose="020B0100010101010101" pitchFamily="34" charset="0"/>
                  <a:cs typeface="MoolBoran" panose="020B0100010101010101" pitchFamily="34" charset="0"/>
                </a:rPr>
                <a:t> of satellite imagery. The </a:t>
              </a:r>
              <a:r>
                <a:rPr lang="en-US" sz="4000">
                  <a:solidFill>
                    <a:srgbClr val="F76B34"/>
                  </a:solidFill>
                  <a:latin typeface="MoolBoran" panose="020B0100010101010101" pitchFamily="34" charset="0"/>
                  <a:cs typeface="MoolBoran" panose="020B0100010101010101" pitchFamily="34" charset="0"/>
                </a:rPr>
                <a:t>heterogeneity</a:t>
              </a:r>
              <a:r>
                <a:rPr lang="en-US" sz="4000">
                  <a:solidFill>
                    <a:srgbClr val="000004"/>
                  </a:solidFill>
                  <a:latin typeface="MoolBoran" panose="020B0100010101010101" pitchFamily="34" charset="0"/>
                  <a:cs typeface="MoolBoran" panose="020B0100010101010101" pitchFamily="34" charset="0"/>
                </a:rPr>
                <a:t> of coastal waters, influenced by factors such as sediment resuspension and terrestrial runoff, poses significant challenges for monitoring and algorithm development. Despite the broad coverage of remote sensing, its accuracy, especially in the coastal context, necessitates continual </a:t>
              </a:r>
              <a:r>
                <a:rPr lang="en-US" sz="4000">
                  <a:solidFill>
                    <a:srgbClr val="F76B34"/>
                  </a:solidFill>
                  <a:latin typeface="MoolBoran" panose="020B0100010101010101" pitchFamily="34" charset="0"/>
                  <a:cs typeface="MoolBoran" panose="020B0100010101010101" pitchFamily="34" charset="0"/>
                </a:rPr>
                <a:t>in-situ validation</a:t>
              </a:r>
              <a:r>
                <a:rPr lang="en-US" sz="4000">
                  <a:solidFill>
                    <a:srgbClr val="000004"/>
                  </a:solidFill>
                  <a:latin typeface="MoolBoran" panose="020B0100010101010101" pitchFamily="34" charset="0"/>
                  <a:cs typeface="MoolBoran" panose="020B0100010101010101" pitchFamily="34" charset="0"/>
                </a:rPr>
                <a:t> to understand and manage these ecologically critical zones effectively.</a:t>
              </a:r>
              <a:endParaRPr lang="en-US" sz="2800">
                <a:solidFill>
                  <a:srgbClr val="000004"/>
                </a:solidFill>
                <a:latin typeface="MoolBoran" panose="020B0100010101010101" pitchFamily="34" charset="0"/>
                <a:cs typeface="MoolBoran" panose="020B0100010101010101" pitchFamily="34" charset="0"/>
              </a:endParaRPr>
            </a:p>
          </p:txBody>
        </p:sp>
      </p:grpSp>
      <p:grpSp>
        <p:nvGrpSpPr>
          <p:cNvPr id="1076" name="Group 1075">
            <a:extLst>
              <a:ext uri="{FF2B5EF4-FFF2-40B4-BE49-F238E27FC236}">
                <a16:creationId xmlns:a16="http://schemas.microsoft.com/office/drawing/2014/main" id="{E2728E6A-1DEF-C82F-41B8-EED7B8E9BAB4}"/>
              </a:ext>
            </a:extLst>
          </p:cNvPr>
          <p:cNvGrpSpPr/>
          <p:nvPr/>
        </p:nvGrpSpPr>
        <p:grpSpPr>
          <a:xfrm>
            <a:off x="1137281" y="13071615"/>
            <a:ext cx="9582912" cy="7366799"/>
            <a:chOff x="1137281" y="13224404"/>
            <a:chExt cx="9582912" cy="7366799"/>
          </a:xfrm>
        </p:grpSpPr>
        <p:sp>
          <p:nvSpPr>
            <p:cNvPr id="1035" name="Rounded Rectangle 1034">
              <a:extLst>
                <a:ext uri="{FF2B5EF4-FFF2-40B4-BE49-F238E27FC236}">
                  <a16:creationId xmlns:a16="http://schemas.microsoft.com/office/drawing/2014/main" id="{103C2A35-68F9-1CB5-052C-8CD0AAD07E76}"/>
                </a:ext>
              </a:extLst>
            </p:cNvPr>
            <p:cNvSpPr/>
            <p:nvPr/>
          </p:nvSpPr>
          <p:spPr>
            <a:xfrm>
              <a:off x="1137281" y="13224404"/>
              <a:ext cx="9582912" cy="7366799"/>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E9FD2B2-90A4-2319-AA6D-B891C5AF310E}"/>
                </a:ext>
              </a:extLst>
            </p:cNvPr>
            <p:cNvSpPr txBox="1"/>
            <p:nvPr/>
          </p:nvSpPr>
          <p:spPr>
            <a:xfrm>
              <a:off x="1667127" y="13664570"/>
              <a:ext cx="6704307"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Objectives</a:t>
              </a:r>
            </a:p>
          </p:txBody>
        </p:sp>
        <p:sp>
          <p:nvSpPr>
            <p:cNvPr id="4" name="TextBox 3">
              <a:extLst>
                <a:ext uri="{FF2B5EF4-FFF2-40B4-BE49-F238E27FC236}">
                  <a16:creationId xmlns:a16="http://schemas.microsoft.com/office/drawing/2014/main" id="{33958B33-4EEA-F3D5-4A60-65ADF5F92C1D}"/>
                </a:ext>
              </a:extLst>
            </p:cNvPr>
            <p:cNvSpPr txBox="1"/>
            <p:nvPr/>
          </p:nvSpPr>
          <p:spPr>
            <a:xfrm>
              <a:off x="1486924" y="14714327"/>
              <a:ext cx="8988863" cy="5509200"/>
            </a:xfrm>
            <a:prstGeom prst="rect">
              <a:avLst/>
            </a:prstGeom>
            <a:noFill/>
          </p:spPr>
          <p:txBody>
            <a:bodyPr wrap="square" rtlCol="0">
              <a:spAutoFit/>
            </a:bodyPr>
            <a:lstStyle/>
            <a:p>
              <a:pPr algn="l">
                <a:buFont typeface="+mj-lt"/>
                <a:buAutoNum type="arabicPeriod"/>
              </a:pPr>
              <a:r>
                <a:rPr lang="en-US" sz="3200" b="1" i="0">
                  <a:solidFill>
                    <a:srgbClr val="000004"/>
                  </a:solidFill>
                  <a:effectLst/>
                  <a:latin typeface="MoolBoran" panose="020B0100010101010101" pitchFamily="34" charset="0"/>
                  <a:cs typeface="MoolBoran" panose="020B0100010101010101" pitchFamily="34" charset="0"/>
                </a:rPr>
                <a:t> Sea-Truthing Data Collection</a:t>
              </a:r>
              <a:r>
                <a:rPr lang="en-US" sz="3200" b="0" i="0">
                  <a:solidFill>
                    <a:srgbClr val="000004"/>
                  </a:solidFill>
                  <a:effectLst/>
                  <a:latin typeface="MoolBoran" panose="020B0100010101010101" pitchFamily="34" charset="0"/>
                  <a:cs typeface="MoolBoran" panose="020B0100010101010101" pitchFamily="34" charset="0"/>
                </a:rPr>
                <a:t>: Implement rigorous in-situ sampling in the Cape Fear River Estuary to gather three-dimensional water quality data.</a:t>
              </a:r>
            </a:p>
            <a:p>
              <a:pPr algn="l">
                <a:buFont typeface="+mj-lt"/>
                <a:buAutoNum type="arabicPeriod"/>
              </a:pPr>
              <a:r>
                <a:rPr lang="en-US" sz="3200" b="1" i="0">
                  <a:solidFill>
                    <a:srgbClr val="000004"/>
                  </a:solidFill>
                  <a:effectLst/>
                  <a:latin typeface="MoolBoran" panose="020B0100010101010101" pitchFamily="34" charset="0"/>
                  <a:cs typeface="MoolBoran" panose="020B0100010101010101" pitchFamily="34" charset="0"/>
                </a:rPr>
                <a:t> Comparative Analysis</a:t>
              </a:r>
              <a:r>
                <a:rPr lang="en-US" sz="3200" b="0" i="0">
                  <a:solidFill>
                    <a:srgbClr val="000004"/>
                  </a:solidFill>
                  <a:effectLst/>
                  <a:latin typeface="MoolBoran" panose="020B0100010101010101" pitchFamily="34" charset="0"/>
                  <a:cs typeface="MoolBoran" panose="020B0100010101010101" pitchFamily="34" charset="0"/>
                </a:rPr>
                <a:t>: Evaluate the performance of HawkEye's ocean color imagery against traditional satellite sensors and correlate findings with in-situ measurements.</a:t>
              </a:r>
            </a:p>
            <a:p>
              <a:pPr algn="l">
                <a:buFont typeface="+mj-lt"/>
                <a:buAutoNum type="arabicPeriod"/>
              </a:pPr>
              <a:r>
                <a:rPr lang="en-US" sz="3200" b="1" i="0">
                  <a:solidFill>
                    <a:srgbClr val="000004"/>
                  </a:solidFill>
                  <a:effectLst/>
                  <a:latin typeface="MoolBoran" panose="020B0100010101010101" pitchFamily="34" charset="0"/>
                  <a:cs typeface="MoolBoran" panose="020B0100010101010101" pitchFamily="34" charset="0"/>
                </a:rPr>
                <a:t> Spatial Variability Investigation</a:t>
              </a:r>
              <a:r>
                <a:rPr lang="en-US" sz="3200" b="0" i="0">
                  <a:solidFill>
                    <a:srgbClr val="000004"/>
                  </a:solidFill>
                  <a:effectLst/>
                  <a:latin typeface="MoolBoran" panose="020B0100010101010101" pitchFamily="34" charset="0"/>
                  <a:cs typeface="MoolBoran" panose="020B0100010101010101" pitchFamily="34" charset="0"/>
                </a:rPr>
                <a:t>: Assess the distribution and concentration variability of chlorophyll within the estuary to better understand the spatial patterns of marine productivity.</a:t>
              </a:r>
            </a:p>
            <a:p>
              <a:pPr algn="l">
                <a:buFont typeface="+mj-lt"/>
                <a:buAutoNum type="arabicPeriod"/>
              </a:pPr>
              <a:r>
                <a:rPr lang="en-US" sz="3200" b="1" i="0">
                  <a:solidFill>
                    <a:srgbClr val="000004"/>
                  </a:solidFill>
                  <a:effectLst/>
                  <a:latin typeface="MoolBoran" panose="020B0100010101010101" pitchFamily="34" charset="0"/>
                  <a:cs typeface="MoolBoran" panose="020B0100010101010101" pitchFamily="34" charset="0"/>
                </a:rPr>
                <a:t> Accuracy Assessment</a:t>
              </a:r>
              <a:r>
                <a:rPr lang="en-US" sz="3200" b="0" i="0">
                  <a:solidFill>
                    <a:srgbClr val="000004"/>
                  </a:solidFill>
                  <a:effectLst/>
                  <a:latin typeface="MoolBoran" panose="020B0100010101010101" pitchFamily="34" charset="0"/>
                  <a:cs typeface="MoolBoran" panose="020B0100010101010101" pitchFamily="34" charset="0"/>
                </a:rPr>
                <a:t>: Conduct a comprehensive matchup analysis to determine the accuracy of satellite-derived chlorophyll measurements in capturing the true biogeochemical state of coastal waters.</a:t>
              </a:r>
            </a:p>
          </p:txBody>
        </p:sp>
      </p:grpSp>
      <p:pic>
        <p:nvPicPr>
          <p:cNvPr id="13" name="Picture 12" descr="A planet earth with continents and water&#10;&#10;Description automatically generated">
            <a:extLst>
              <a:ext uri="{FF2B5EF4-FFF2-40B4-BE49-F238E27FC236}">
                <a16:creationId xmlns:a16="http://schemas.microsoft.com/office/drawing/2014/main" id="{BCC77BC4-19A0-A16C-A6B2-D08268384D6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609248" y="33198982"/>
            <a:ext cx="2114893" cy="2088457"/>
          </a:xfrm>
          <a:prstGeom prst="rect">
            <a:avLst/>
          </a:prstGeom>
        </p:spPr>
      </p:pic>
      <p:pic>
        <p:nvPicPr>
          <p:cNvPr id="9" name="Picture 8" descr="A satellite in space above the earth&#10;&#10;Description automatically generated">
            <a:extLst>
              <a:ext uri="{FF2B5EF4-FFF2-40B4-BE49-F238E27FC236}">
                <a16:creationId xmlns:a16="http://schemas.microsoft.com/office/drawing/2014/main" id="{6F2731BD-72F8-FD10-0002-E48F1EBE0B5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690" b="90000" l="10000" r="98108">
                        <a14:foregroundMark x1="48514" y1="15345" x2="61081" y2="29310"/>
                        <a14:foregroundMark x1="45811" y1="10345" x2="46216" y2="5690"/>
                        <a14:foregroundMark x1="57432" y1="20517" x2="66486" y2="32241"/>
                        <a14:foregroundMark x1="57838" y1="21724" x2="61486" y2="25000"/>
                        <a14:foregroundMark x1="73919" y1="49828" x2="46351" y2="65345"/>
                        <a14:foregroundMark x1="78649" y1="50172" x2="80676" y2="54483"/>
                        <a14:foregroundMark x1="77027" y1="57586" x2="78919" y2="58276"/>
                        <a14:foregroundMark x1="80541" y1="57069" x2="97973" y2="77586"/>
                        <a14:foregroundMark x1="95270" y1="80000" x2="98108" y2="74483"/>
                        <a14:foregroundMark x1="57703" y1="21207" x2="62287" y2="25385"/>
                        <a14:foregroundMark x1="58649" y1="21379" x2="58649" y2="21379"/>
                        <a14:foregroundMark x1="60541" y1="23448" x2="57432" y2="21379"/>
                        <a14:foregroundMark x1="57297" y1="20345" x2="59865" y2="23276"/>
                        <a14:foregroundMark x1="57973" y1="19828" x2="59865" y2="22586"/>
                        <a14:foregroundMark x1="57432" y1="20000" x2="57432" y2="20000"/>
                        <a14:foregroundMark x1="76081" y1="75517" x2="76216" y2="80000"/>
                        <a14:foregroundMark x1="76757" y1="59483" x2="79054" y2="59483"/>
                        <a14:foregroundMark x1="79459" y1="51897" x2="77973" y2="50345"/>
                        <a14:foregroundMark x1="47568" y1="58103" x2="46892" y2="62586"/>
                        <a14:foregroundMark x1="46622" y1="61897" x2="46351" y2="63276"/>
                        <a14:foregroundMark x1="47162" y1="66552" x2="50811" y2="70517"/>
                        <a14:foregroundMark x1="47027" y1="67241" x2="50676" y2="70172"/>
                        <a14:foregroundMark x1="91892" y1="75172" x2="97432" y2="82069"/>
                        <a14:foregroundMark x1="92703" y1="69310" x2="97838" y2="76552"/>
                        <a14:foregroundMark x1="91213" y1="67190" x2="97838" y2="76207"/>
                        <a14:foregroundMark x1="90000" y1="66034" x2="97162" y2="74655"/>
                        <a14:foregroundMark x1="88784" y1="65345" x2="95946" y2="73448"/>
                        <a14:foregroundMark x1="88425" y1="64380" x2="94730" y2="71724"/>
                        <a14:foregroundMark x1="95003" y1="70827" x2="95811" y2="71897"/>
                        <a14:foregroundMark x1="88649" y1="62414" x2="89340" y2="63329"/>
                        <a14:foregroundMark x1="78378" y1="24828" x2="76892" y2="30517"/>
                        <a14:backgroundMark x1="16081" y1="38276" x2="14865" y2="67241"/>
                        <a14:backgroundMark x1="14865" y1="67241" x2="7703" y2="37586"/>
                        <a14:backgroundMark x1="7703" y1="37586" x2="15270" y2="67759"/>
                        <a14:backgroundMark x1="15270" y1="67759" x2="15135" y2="65345"/>
                        <a14:backgroundMark x1="27838" y1="32069" x2="28649" y2="59828"/>
                        <a14:backgroundMark x1="28649" y1="59828" x2="22703" y2="38103"/>
                        <a14:backgroundMark x1="64730" y1="23276" x2="73108" y2="22586"/>
                        <a14:backgroundMark x1="67838" y1="23103" x2="74595" y2="22586"/>
                        <a14:backgroundMark x1="63514" y1="23448" x2="70541" y2="26552"/>
                        <a14:backgroundMark x1="83649" y1="53793" x2="98108" y2="38966"/>
                        <a14:backgroundMark x1="97973" y1="42241" x2="95541" y2="46552"/>
                        <a14:backgroundMark x1="88919" y1="75517" x2="94459" y2="84138"/>
                        <a14:backgroundMark x1="76351" y1="20690" x2="73649" y2="28621"/>
                        <a14:backgroundMark x1="90405" y1="62414" x2="95541" y2="60172"/>
                        <a14:backgroundMark x1="90135" y1="62414" x2="96622" y2="68966"/>
                      </a14:backgroundRemoval>
                    </a14:imgEffect>
                  </a14:imgLayer>
                </a14:imgProps>
              </a:ext>
            </a:extLst>
          </a:blip>
          <a:srcRect l="36966" b="9855"/>
          <a:stretch/>
        </p:blipFill>
        <p:spPr>
          <a:xfrm>
            <a:off x="12366299" y="33183220"/>
            <a:ext cx="2033682" cy="2283962"/>
          </a:xfrm>
          <a:prstGeom prst="rect">
            <a:avLst/>
          </a:prstGeom>
        </p:spPr>
      </p:pic>
      <p:pic>
        <p:nvPicPr>
          <p:cNvPr id="5" name="Picture 6">
            <a:extLst>
              <a:ext uri="{FF2B5EF4-FFF2-40B4-BE49-F238E27FC236}">
                <a16:creationId xmlns:a16="http://schemas.microsoft.com/office/drawing/2014/main" id="{2DA9C749-C665-FE8D-7212-13BED3310E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81047" y="39353614"/>
            <a:ext cx="4128384" cy="34523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91AFEC78-EB7F-4A14-A68E-C477395C573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15505"/>
          <a:stretch/>
        </p:blipFill>
        <p:spPr bwMode="auto">
          <a:xfrm>
            <a:off x="1137281" y="39534790"/>
            <a:ext cx="5335586" cy="2870289"/>
          </a:xfrm>
          <a:prstGeom prst="rect">
            <a:avLst/>
          </a:prstGeom>
          <a:solidFill>
            <a:schemeClr val="bg1"/>
          </a:solidFill>
        </p:spPr>
      </p:pic>
      <p:pic>
        <p:nvPicPr>
          <p:cNvPr id="8" name="Picture 7" descr="Application&#10;&#10;Description automatically generated with low confidence">
            <a:extLst>
              <a:ext uri="{FF2B5EF4-FFF2-40B4-BE49-F238E27FC236}">
                <a16:creationId xmlns:a16="http://schemas.microsoft.com/office/drawing/2014/main" id="{C91598C9-3220-1F20-0033-C1B5ED33E964}"/>
              </a:ext>
            </a:extLst>
          </p:cNvPr>
          <p:cNvPicPr>
            <a:picLocks/>
          </p:cNvPicPr>
          <p:nvPr/>
        </p:nvPicPr>
        <p:blipFill rotWithShape="1">
          <a:blip r:embed="rId8"/>
          <a:srcRect t="2063" r="3561" b="6379"/>
          <a:stretch/>
        </p:blipFill>
        <p:spPr>
          <a:xfrm>
            <a:off x="7145470" y="39608529"/>
            <a:ext cx="2870289" cy="2870289"/>
          </a:xfrm>
          <a:prstGeom prst="rect">
            <a:avLst/>
          </a:prstGeom>
        </p:spPr>
      </p:pic>
      <p:pic>
        <p:nvPicPr>
          <p:cNvPr id="10" name="Picture 4" descr="50th Anniversary">
            <a:extLst>
              <a:ext uri="{FF2B5EF4-FFF2-40B4-BE49-F238E27FC236}">
                <a16:creationId xmlns:a16="http://schemas.microsoft.com/office/drawing/2014/main" id="{986DA463-4782-61EA-91A9-494989C37C0B}"/>
              </a:ext>
            </a:extLst>
          </p:cNvPr>
          <p:cNvPicPr>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128365" y="39422848"/>
            <a:ext cx="3094172" cy="309417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qr code on a black background&#10;&#10;Description automatically generated">
            <a:extLst>
              <a:ext uri="{FF2B5EF4-FFF2-40B4-BE49-F238E27FC236}">
                <a16:creationId xmlns:a16="http://schemas.microsoft.com/office/drawing/2014/main" id="{2D5B00DB-B3B0-D246-0DD3-266CFC8E782C}"/>
              </a:ext>
            </a:extLst>
          </p:cNvPr>
          <p:cNvPicPr>
            <a:picLocks noChangeAspect="1"/>
          </p:cNvPicPr>
          <p:nvPr/>
        </p:nvPicPr>
        <p:blipFill>
          <a:blip r:embed="rId10"/>
          <a:stretch>
            <a:fillRect/>
          </a:stretch>
        </p:blipFill>
        <p:spPr>
          <a:xfrm>
            <a:off x="28885829" y="39200475"/>
            <a:ext cx="2908508" cy="3452399"/>
          </a:xfrm>
          <a:prstGeom prst="rect">
            <a:avLst/>
          </a:prstGeom>
        </p:spPr>
      </p:pic>
      <p:pic>
        <p:nvPicPr>
          <p:cNvPr id="36" name="Picture 35" descr="A logo with blue lines and dots&#10;&#10;Description automatically generated">
            <a:extLst>
              <a:ext uri="{FF2B5EF4-FFF2-40B4-BE49-F238E27FC236}">
                <a16:creationId xmlns:a16="http://schemas.microsoft.com/office/drawing/2014/main" id="{4BCD60D6-97B1-1B9E-7720-C247106716CF}"/>
              </a:ext>
            </a:extLst>
          </p:cNvPr>
          <p:cNvPicPr>
            <a:picLocks noChangeAspect="1"/>
          </p:cNvPicPr>
          <p:nvPr/>
        </p:nvPicPr>
        <p:blipFill>
          <a:blip r:embed="rId11"/>
          <a:stretch>
            <a:fillRect/>
          </a:stretch>
        </p:blipFill>
        <p:spPr>
          <a:xfrm>
            <a:off x="25805700" y="39479055"/>
            <a:ext cx="2698655" cy="3003957"/>
          </a:xfrm>
          <a:prstGeom prst="rect">
            <a:avLst/>
          </a:prstGeom>
        </p:spPr>
      </p:pic>
      <p:grpSp>
        <p:nvGrpSpPr>
          <p:cNvPr id="19" name="Group 18">
            <a:extLst>
              <a:ext uri="{FF2B5EF4-FFF2-40B4-BE49-F238E27FC236}">
                <a16:creationId xmlns:a16="http://schemas.microsoft.com/office/drawing/2014/main" id="{4108BA23-70AD-0196-E747-ADFDBB4195C7}"/>
              </a:ext>
            </a:extLst>
          </p:cNvPr>
          <p:cNvGrpSpPr/>
          <p:nvPr/>
        </p:nvGrpSpPr>
        <p:grpSpPr>
          <a:xfrm>
            <a:off x="22242150" y="26104317"/>
            <a:ext cx="9552187" cy="12721739"/>
            <a:chOff x="22106978" y="26273093"/>
            <a:chExt cx="9552187" cy="12721739"/>
          </a:xfrm>
        </p:grpSpPr>
        <p:grpSp>
          <p:nvGrpSpPr>
            <p:cNvPr id="1077" name="Group 1076">
              <a:extLst>
                <a:ext uri="{FF2B5EF4-FFF2-40B4-BE49-F238E27FC236}">
                  <a16:creationId xmlns:a16="http://schemas.microsoft.com/office/drawing/2014/main" id="{F9BAF1BD-571E-A8D8-BA8E-DC59E5076C24}"/>
                </a:ext>
              </a:extLst>
            </p:cNvPr>
            <p:cNvGrpSpPr/>
            <p:nvPr/>
          </p:nvGrpSpPr>
          <p:grpSpPr>
            <a:xfrm>
              <a:off x="22106978" y="26273093"/>
              <a:ext cx="9552187" cy="12721739"/>
              <a:chOff x="22100964" y="25989588"/>
              <a:chExt cx="9552187" cy="11993836"/>
            </a:xfrm>
          </p:grpSpPr>
          <p:sp>
            <p:nvSpPr>
              <p:cNvPr id="38" name="Rounded Rectangle 37">
                <a:extLst>
                  <a:ext uri="{FF2B5EF4-FFF2-40B4-BE49-F238E27FC236}">
                    <a16:creationId xmlns:a16="http://schemas.microsoft.com/office/drawing/2014/main" id="{B73DABAA-B33D-59E1-AE41-F1DFC54A688B}"/>
                  </a:ext>
                </a:extLst>
              </p:cNvPr>
              <p:cNvSpPr/>
              <p:nvPr/>
            </p:nvSpPr>
            <p:spPr>
              <a:xfrm>
                <a:off x="22100964" y="25989588"/>
                <a:ext cx="9552187" cy="11993836"/>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0D424EE8-757C-2A3F-0836-2B47087DD303}"/>
                  </a:ext>
                </a:extLst>
              </p:cNvPr>
              <p:cNvSpPr txBox="1"/>
              <p:nvPr/>
            </p:nvSpPr>
            <p:spPr>
              <a:xfrm>
                <a:off x="22830521" y="26461311"/>
                <a:ext cx="6518787"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Satellite Data Acquisition</a:t>
                </a:r>
              </a:p>
            </p:txBody>
          </p:sp>
          <p:sp>
            <p:nvSpPr>
              <p:cNvPr id="1052" name="TextBox 1051">
                <a:extLst>
                  <a:ext uri="{FF2B5EF4-FFF2-40B4-BE49-F238E27FC236}">
                    <a16:creationId xmlns:a16="http://schemas.microsoft.com/office/drawing/2014/main" id="{7950F3A2-B5C7-366D-3D87-8923C6D2412F}"/>
                  </a:ext>
                </a:extLst>
              </p:cNvPr>
              <p:cNvSpPr txBox="1"/>
              <p:nvPr/>
            </p:nvSpPr>
            <p:spPr>
              <a:xfrm>
                <a:off x="23044760" y="27377906"/>
                <a:ext cx="7938164" cy="3336913"/>
              </a:xfrm>
              <a:prstGeom prst="rect">
                <a:avLst/>
              </a:prstGeom>
              <a:noFill/>
            </p:spPr>
            <p:txBody>
              <a:bodyPr wrap="square" rtlCol="0">
                <a:spAutoFit/>
              </a:bodyPr>
              <a:lstStyle/>
              <a:p>
                <a:pPr algn="l"/>
                <a:r>
                  <a:rPr lang="en-US" sz="3200" b="0" i="0">
                    <a:solidFill>
                      <a:srgbClr val="000004"/>
                    </a:solidFill>
                    <a:effectLst/>
                    <a:latin typeface="MoolBoran" panose="020B0100010101010101" pitchFamily="34" charset="0"/>
                    <a:cs typeface="MoolBoran" panose="020B0100010101010101" pitchFamily="34" charset="0"/>
                  </a:rPr>
                  <a:t>Satellite imagery was sourced from multiple platforms including MODIS Aqua, Sentinel 3A and 3B OLCI, Landsat 8 OLI, and </a:t>
                </a:r>
                <a:r>
                  <a:rPr lang="en-US" sz="3200" b="0" i="0" err="1">
                    <a:solidFill>
                      <a:srgbClr val="000004"/>
                    </a:solidFill>
                    <a:effectLst/>
                    <a:latin typeface="MoolBoran" panose="020B0100010101010101" pitchFamily="34" charset="0"/>
                    <a:cs typeface="MoolBoran" panose="020B0100010101010101" pitchFamily="34" charset="0"/>
                  </a:rPr>
                  <a:t>SeaHawk</a:t>
                </a:r>
                <a:r>
                  <a:rPr lang="en-US" sz="3200" b="0" i="0">
                    <a:solidFill>
                      <a:srgbClr val="000004"/>
                    </a:solidFill>
                    <a:effectLst/>
                    <a:latin typeface="MoolBoran" panose="020B0100010101010101" pitchFamily="34" charset="0"/>
                    <a:cs typeface="MoolBoran" panose="020B0100010101010101" pitchFamily="34" charset="0"/>
                  </a:rPr>
                  <a:t> HawkEye, focusing on the Lower Cape Fear River Estuary and Masonboro Inlet vicinity. We utilized the Ocean Color Web for data acquisition, processing level-1A TOA sensor readings into level-3 remote sensing reflectance products using </a:t>
                </a:r>
                <a:r>
                  <a:rPr lang="en-US" sz="3200" b="0" i="0" err="1">
                    <a:solidFill>
                      <a:srgbClr val="000004"/>
                    </a:solidFill>
                    <a:effectLst/>
                    <a:latin typeface="MoolBoran" panose="020B0100010101010101" pitchFamily="34" charset="0"/>
                    <a:cs typeface="MoolBoran" panose="020B0100010101010101" pitchFamily="34" charset="0"/>
                  </a:rPr>
                  <a:t>SeaDAS</a:t>
                </a:r>
                <a:r>
                  <a:rPr lang="en-US" sz="3200" b="0" i="0">
                    <a:solidFill>
                      <a:srgbClr val="000004"/>
                    </a:solidFill>
                    <a:effectLst/>
                    <a:latin typeface="MoolBoran" panose="020B0100010101010101" pitchFamily="34" charset="0"/>
                    <a:cs typeface="MoolBoran" panose="020B0100010101010101" pitchFamily="34" charset="0"/>
                  </a:rPr>
                  <a:t> software, applying quality control flags to ensure data reliability.</a:t>
                </a:r>
              </a:p>
            </p:txBody>
          </p:sp>
        </p:grpSp>
        <p:grpSp>
          <p:nvGrpSpPr>
            <p:cNvPr id="1038" name="Group 1037">
              <a:extLst>
                <a:ext uri="{FF2B5EF4-FFF2-40B4-BE49-F238E27FC236}">
                  <a16:creationId xmlns:a16="http://schemas.microsoft.com/office/drawing/2014/main" id="{CA7BBBA8-4EBA-7C0E-011C-0B41EE79A9AE}"/>
                </a:ext>
              </a:extLst>
            </p:cNvPr>
            <p:cNvGrpSpPr/>
            <p:nvPr/>
          </p:nvGrpSpPr>
          <p:grpSpPr>
            <a:xfrm>
              <a:off x="22217412" y="31418206"/>
              <a:ext cx="9284907" cy="5884142"/>
              <a:chOff x="22202243" y="30409006"/>
              <a:chExt cx="9284907" cy="5884142"/>
            </a:xfrm>
          </p:grpSpPr>
          <p:pic>
            <p:nvPicPr>
              <p:cNvPr id="55" name="Picture 54" descr="A screenshot of a computer generated image&#10;&#10;Description automatically generated">
                <a:extLst>
                  <a:ext uri="{FF2B5EF4-FFF2-40B4-BE49-F238E27FC236}">
                    <a16:creationId xmlns:a16="http://schemas.microsoft.com/office/drawing/2014/main" id="{4D19C9F0-AA11-8BFC-79BC-0A1C804D90D4}"/>
                  </a:ext>
                </a:extLst>
              </p:cNvPr>
              <p:cNvPicPr>
                <a:picLocks noChangeAspect="1"/>
              </p:cNvPicPr>
              <p:nvPr/>
            </p:nvPicPr>
            <p:blipFill rotWithShape="1">
              <a:blip r:embed="rId12"/>
              <a:srcRect t="32455" b="33088"/>
              <a:stretch/>
            </p:blipFill>
            <p:spPr>
              <a:xfrm>
                <a:off x="23525110" y="33316001"/>
                <a:ext cx="6121315" cy="2977147"/>
              </a:xfrm>
              <a:prstGeom prst="rect">
                <a:avLst/>
              </a:prstGeom>
            </p:spPr>
          </p:pic>
          <p:grpSp>
            <p:nvGrpSpPr>
              <p:cNvPr id="1032" name="Group 1031">
                <a:extLst>
                  <a:ext uri="{FF2B5EF4-FFF2-40B4-BE49-F238E27FC236}">
                    <a16:creationId xmlns:a16="http://schemas.microsoft.com/office/drawing/2014/main" id="{707DE999-4DC1-1504-CA94-0E24D7F154B0}"/>
                  </a:ext>
                </a:extLst>
              </p:cNvPr>
              <p:cNvGrpSpPr/>
              <p:nvPr/>
            </p:nvGrpSpPr>
            <p:grpSpPr>
              <a:xfrm>
                <a:off x="22202243" y="30409006"/>
                <a:ext cx="9284907" cy="2873523"/>
                <a:chOff x="22269446" y="30547786"/>
                <a:chExt cx="9284907" cy="2873523"/>
              </a:xfrm>
            </p:grpSpPr>
            <p:pic>
              <p:nvPicPr>
                <p:cNvPr id="53" name="Picture 52" descr="A screenshot of a computer generated image&#10;&#10;Description automatically generated">
                  <a:extLst>
                    <a:ext uri="{FF2B5EF4-FFF2-40B4-BE49-F238E27FC236}">
                      <a16:creationId xmlns:a16="http://schemas.microsoft.com/office/drawing/2014/main" id="{73CCAA03-62C6-8C2A-4210-DB79ECBE84EF}"/>
                    </a:ext>
                  </a:extLst>
                </p:cNvPr>
                <p:cNvPicPr>
                  <a:picLocks noChangeAspect="1"/>
                </p:cNvPicPr>
                <p:nvPr/>
              </p:nvPicPr>
              <p:blipFill rotWithShape="1">
                <a:blip r:embed="rId12"/>
                <a:srcRect b="67544"/>
                <a:stretch/>
              </p:blipFill>
              <p:spPr>
                <a:xfrm>
                  <a:off x="22269446" y="30617022"/>
                  <a:ext cx="6121315" cy="2804287"/>
                </a:xfrm>
                <a:prstGeom prst="rect">
                  <a:avLst/>
                </a:prstGeom>
              </p:spPr>
            </p:pic>
            <p:pic>
              <p:nvPicPr>
                <p:cNvPr id="57" name="Picture 56" descr="A screenshot of a computer generated image&#10;&#10;Description automatically generated">
                  <a:extLst>
                    <a:ext uri="{FF2B5EF4-FFF2-40B4-BE49-F238E27FC236}">
                      <a16:creationId xmlns:a16="http://schemas.microsoft.com/office/drawing/2014/main" id="{CAA3AD91-49C6-A6FE-C913-E1DBD5508A46}"/>
                    </a:ext>
                  </a:extLst>
                </p:cNvPr>
                <p:cNvPicPr>
                  <a:picLocks noChangeAspect="1"/>
                </p:cNvPicPr>
                <p:nvPr/>
              </p:nvPicPr>
              <p:blipFill rotWithShape="1">
                <a:blip r:embed="rId12"/>
                <a:srcRect t="66743" r="48318"/>
                <a:stretch/>
              </p:blipFill>
              <p:spPr>
                <a:xfrm>
                  <a:off x="28390761" y="30547786"/>
                  <a:ext cx="3163592" cy="2873523"/>
                </a:xfrm>
                <a:prstGeom prst="rect">
                  <a:avLst/>
                </a:prstGeom>
              </p:spPr>
            </p:pic>
          </p:grpSp>
        </p:grpSp>
        <p:pic>
          <p:nvPicPr>
            <p:cNvPr id="1045" name="Picture 1044" descr="A green rectangular object with black text&#10;&#10;Description automatically generated">
              <a:extLst>
                <a:ext uri="{FF2B5EF4-FFF2-40B4-BE49-F238E27FC236}">
                  <a16:creationId xmlns:a16="http://schemas.microsoft.com/office/drawing/2014/main" id="{B6BFFE9A-F085-2F26-F621-8DF3536F6857}"/>
                </a:ext>
              </a:extLst>
            </p:cNvPr>
            <p:cNvPicPr>
              <a:picLocks noChangeAspect="1"/>
            </p:cNvPicPr>
            <p:nvPr/>
          </p:nvPicPr>
          <p:blipFill>
            <a:blip r:embed="rId13"/>
            <a:stretch>
              <a:fillRect/>
            </a:stretch>
          </p:blipFill>
          <p:spPr>
            <a:xfrm>
              <a:off x="23854485" y="37335820"/>
              <a:ext cx="5807109" cy="720651"/>
            </a:xfrm>
            <a:prstGeom prst="rect">
              <a:avLst/>
            </a:prstGeom>
          </p:spPr>
        </p:pic>
      </p:grpSp>
      <p:grpSp>
        <p:nvGrpSpPr>
          <p:cNvPr id="20" name="Group 19">
            <a:extLst>
              <a:ext uri="{FF2B5EF4-FFF2-40B4-BE49-F238E27FC236}">
                <a16:creationId xmlns:a16="http://schemas.microsoft.com/office/drawing/2014/main" id="{BF25D3A9-016A-E7B5-F755-772E32E2EE4C}"/>
              </a:ext>
            </a:extLst>
          </p:cNvPr>
          <p:cNvGrpSpPr/>
          <p:nvPr/>
        </p:nvGrpSpPr>
        <p:grpSpPr>
          <a:xfrm>
            <a:off x="1083028" y="21044501"/>
            <a:ext cx="9582912" cy="7366799"/>
            <a:chOff x="1083028" y="21253990"/>
            <a:chExt cx="9582912" cy="7366799"/>
          </a:xfrm>
        </p:grpSpPr>
        <p:sp>
          <p:nvSpPr>
            <p:cNvPr id="1071" name="Rounded Rectangle 1070">
              <a:extLst>
                <a:ext uri="{FF2B5EF4-FFF2-40B4-BE49-F238E27FC236}">
                  <a16:creationId xmlns:a16="http://schemas.microsoft.com/office/drawing/2014/main" id="{A18D2A88-A7E6-706F-882A-972396F2B3A8}"/>
                </a:ext>
              </a:extLst>
            </p:cNvPr>
            <p:cNvSpPr/>
            <p:nvPr/>
          </p:nvSpPr>
          <p:spPr>
            <a:xfrm>
              <a:off x="1083028" y="21253990"/>
              <a:ext cx="9582912" cy="7366799"/>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1072" name="TextBox 1071">
              <a:extLst>
                <a:ext uri="{FF2B5EF4-FFF2-40B4-BE49-F238E27FC236}">
                  <a16:creationId xmlns:a16="http://schemas.microsoft.com/office/drawing/2014/main" id="{19EF9A60-0E49-DDF8-F294-D0A9D8A5E1E8}"/>
                </a:ext>
              </a:extLst>
            </p:cNvPr>
            <p:cNvSpPr txBox="1"/>
            <p:nvPr/>
          </p:nvSpPr>
          <p:spPr>
            <a:xfrm>
              <a:off x="1668404" y="21614749"/>
              <a:ext cx="6704307"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Water Column Variability</a:t>
              </a:r>
            </a:p>
          </p:txBody>
        </p:sp>
        <p:grpSp>
          <p:nvGrpSpPr>
            <p:cNvPr id="1091" name="Group 1090">
              <a:extLst>
                <a:ext uri="{FF2B5EF4-FFF2-40B4-BE49-F238E27FC236}">
                  <a16:creationId xmlns:a16="http://schemas.microsoft.com/office/drawing/2014/main" id="{B38B683C-00A0-1EF1-00F9-C8798A05101E}"/>
                </a:ext>
              </a:extLst>
            </p:cNvPr>
            <p:cNvGrpSpPr/>
            <p:nvPr/>
          </p:nvGrpSpPr>
          <p:grpSpPr>
            <a:xfrm>
              <a:off x="6084385" y="22372973"/>
              <a:ext cx="4391644" cy="5329803"/>
              <a:chOff x="6084385" y="22372973"/>
              <a:chExt cx="4391644" cy="5329803"/>
            </a:xfrm>
          </p:grpSpPr>
          <p:pic>
            <p:nvPicPr>
              <p:cNvPr id="1080" name="Picture 1079" descr="A graph with lines and numbers&#10;&#10;Description automatically generated">
                <a:extLst>
                  <a:ext uri="{FF2B5EF4-FFF2-40B4-BE49-F238E27FC236}">
                    <a16:creationId xmlns:a16="http://schemas.microsoft.com/office/drawing/2014/main" id="{4C9151AB-7D08-603F-F4C0-BE43B933B93A}"/>
                  </a:ext>
                </a:extLst>
              </p:cNvPr>
              <p:cNvPicPr>
                <a:picLocks noChangeAspect="1"/>
              </p:cNvPicPr>
              <p:nvPr/>
            </p:nvPicPr>
            <p:blipFill rotWithShape="1">
              <a:blip r:embed="rId14"/>
              <a:srcRect r="25150"/>
              <a:stretch/>
            </p:blipFill>
            <p:spPr>
              <a:xfrm>
                <a:off x="6084385" y="25259478"/>
                <a:ext cx="4391644" cy="2443298"/>
              </a:xfrm>
              <a:prstGeom prst="rect">
                <a:avLst/>
              </a:prstGeom>
            </p:spPr>
          </p:pic>
          <p:pic>
            <p:nvPicPr>
              <p:cNvPr id="1090" name="Picture 1089" descr="A map of a beach&#10;&#10;Description automatically generated">
                <a:extLst>
                  <a:ext uri="{FF2B5EF4-FFF2-40B4-BE49-F238E27FC236}">
                    <a16:creationId xmlns:a16="http://schemas.microsoft.com/office/drawing/2014/main" id="{2301C5ED-AA36-BE88-391D-BA93E02F8E1F}"/>
                  </a:ext>
                </a:extLst>
              </p:cNvPr>
              <p:cNvPicPr>
                <a:picLocks noChangeAspect="1"/>
              </p:cNvPicPr>
              <p:nvPr/>
            </p:nvPicPr>
            <p:blipFill>
              <a:blip r:embed="rId15"/>
              <a:stretch>
                <a:fillRect/>
              </a:stretch>
            </p:blipFill>
            <p:spPr>
              <a:xfrm>
                <a:off x="6296016" y="22372973"/>
                <a:ext cx="3386594" cy="2852165"/>
              </a:xfrm>
              <a:prstGeom prst="rect">
                <a:avLst/>
              </a:prstGeom>
            </p:spPr>
          </p:pic>
          <p:pic>
            <p:nvPicPr>
              <p:cNvPr id="1082" name="Picture 1081" descr="A graph with lines and numbers&#10;&#10;Description automatically generated">
                <a:extLst>
                  <a:ext uri="{FF2B5EF4-FFF2-40B4-BE49-F238E27FC236}">
                    <a16:creationId xmlns:a16="http://schemas.microsoft.com/office/drawing/2014/main" id="{1B370A0D-50E6-AC08-EEBE-F99ACB8E87C5}"/>
                  </a:ext>
                </a:extLst>
              </p:cNvPr>
              <p:cNvPicPr>
                <a:picLocks noChangeAspect="1"/>
              </p:cNvPicPr>
              <p:nvPr/>
            </p:nvPicPr>
            <p:blipFill rotWithShape="1">
              <a:blip r:embed="rId14"/>
              <a:srcRect l="74711" t="6067" r="371" b="72283"/>
              <a:stretch/>
            </p:blipFill>
            <p:spPr>
              <a:xfrm>
                <a:off x="9351082" y="24959066"/>
                <a:ext cx="1124705" cy="406926"/>
              </a:xfrm>
              <a:prstGeom prst="rect">
                <a:avLst/>
              </a:prstGeom>
            </p:spPr>
          </p:pic>
        </p:grpSp>
        <p:sp>
          <p:nvSpPr>
            <p:cNvPr id="15" name="TextBox 14">
              <a:extLst>
                <a:ext uri="{FF2B5EF4-FFF2-40B4-BE49-F238E27FC236}">
                  <a16:creationId xmlns:a16="http://schemas.microsoft.com/office/drawing/2014/main" id="{E39F6980-3150-0D59-D5A5-1B2F5E5E1FB4}"/>
                </a:ext>
              </a:extLst>
            </p:cNvPr>
            <p:cNvSpPr txBox="1"/>
            <p:nvPr/>
          </p:nvSpPr>
          <p:spPr>
            <a:xfrm>
              <a:off x="1385066" y="22520088"/>
              <a:ext cx="4748512" cy="5509200"/>
            </a:xfrm>
            <a:prstGeom prst="rect">
              <a:avLst/>
            </a:prstGeom>
            <a:noFill/>
          </p:spPr>
          <p:txBody>
            <a:bodyPr wrap="square" rtlCol="0">
              <a:spAutoFit/>
            </a:bodyPr>
            <a:lstStyle/>
            <a:p>
              <a:pPr algn="l"/>
              <a:r>
                <a:rPr lang="en-US" sz="3200">
                  <a:solidFill>
                    <a:srgbClr val="000004"/>
                  </a:solidFill>
                  <a:latin typeface="MoolBoran" panose="020B0100010101010101" pitchFamily="34" charset="0"/>
                  <a:cs typeface="MoolBoran" panose="020B0100010101010101" pitchFamily="34" charset="0"/>
                </a:rPr>
                <a:t>The water column in coastal areas like Masonboro Inlet is vertically heterogenous, characterized by varying conditions such as temperature, salinity, and nutrient concentrations at different depths, driven by factors like sunlight penetration, freshwater inflows, and tidal mixing. This stratification is vital for the ecological health of the estuary, influencing the distribution and behavior of marine life.</a:t>
              </a:r>
              <a:endParaRPr lang="en-US" sz="3200" b="0" i="0">
                <a:solidFill>
                  <a:srgbClr val="000004"/>
                </a:solidFill>
                <a:effectLst/>
                <a:latin typeface="MoolBoran" panose="020B0100010101010101" pitchFamily="34" charset="0"/>
                <a:cs typeface="MoolBoran" panose="020B0100010101010101" pitchFamily="34" charset="0"/>
              </a:endParaRPr>
            </a:p>
          </p:txBody>
        </p:sp>
      </p:grpSp>
      <p:sp>
        <p:nvSpPr>
          <p:cNvPr id="1073" name="Rounded Rectangle 1072">
            <a:extLst>
              <a:ext uri="{FF2B5EF4-FFF2-40B4-BE49-F238E27FC236}">
                <a16:creationId xmlns:a16="http://schemas.microsoft.com/office/drawing/2014/main" id="{2D6C6DE4-4A03-CE98-AC65-F61F1C075576}"/>
              </a:ext>
            </a:extLst>
          </p:cNvPr>
          <p:cNvSpPr/>
          <p:nvPr/>
        </p:nvSpPr>
        <p:spPr>
          <a:xfrm>
            <a:off x="1020473" y="28885719"/>
            <a:ext cx="20396267" cy="7084632"/>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74" name="TextBox 1073">
            <a:extLst>
              <a:ext uri="{FF2B5EF4-FFF2-40B4-BE49-F238E27FC236}">
                <a16:creationId xmlns:a16="http://schemas.microsoft.com/office/drawing/2014/main" id="{C29DDDAA-D25E-1C75-C0DB-10073EA26CB7}"/>
              </a:ext>
            </a:extLst>
          </p:cNvPr>
          <p:cNvSpPr txBox="1"/>
          <p:nvPr/>
        </p:nvSpPr>
        <p:spPr>
          <a:xfrm>
            <a:off x="1665163" y="29321533"/>
            <a:ext cx="7753148"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Preliminary Matchup Results</a:t>
            </a:r>
          </a:p>
        </p:txBody>
      </p:sp>
      <p:sp>
        <p:nvSpPr>
          <p:cNvPr id="1139" name="TextBox 1138">
            <a:extLst>
              <a:ext uri="{FF2B5EF4-FFF2-40B4-BE49-F238E27FC236}">
                <a16:creationId xmlns:a16="http://schemas.microsoft.com/office/drawing/2014/main" id="{E09DDB8E-E6D7-732F-33A7-4F7991C2D993}"/>
              </a:ext>
            </a:extLst>
          </p:cNvPr>
          <p:cNvSpPr txBox="1"/>
          <p:nvPr/>
        </p:nvSpPr>
        <p:spPr>
          <a:xfrm>
            <a:off x="13957757" y="29363665"/>
            <a:ext cx="7458983" cy="6494085"/>
          </a:xfrm>
          <a:prstGeom prst="rect">
            <a:avLst/>
          </a:prstGeom>
          <a:noFill/>
        </p:spPr>
        <p:txBody>
          <a:bodyPr wrap="square" rtlCol="0">
            <a:spAutoFit/>
          </a:bodyPr>
          <a:lstStyle/>
          <a:p>
            <a:r>
              <a:rPr lang="en-US" sz="3200">
                <a:solidFill>
                  <a:srgbClr val="000004"/>
                </a:solidFill>
                <a:latin typeface="MoolBoran" panose="020B0100010101010101" pitchFamily="34" charset="0"/>
                <a:cs typeface="MoolBoran" panose="020B0100010101010101" pitchFamily="34" charset="0"/>
              </a:rPr>
              <a:t>The initial regression analysis not only confirms the </a:t>
            </a:r>
            <a:r>
              <a:rPr lang="en-US" sz="3200">
                <a:solidFill>
                  <a:srgbClr val="F76B34"/>
                </a:solidFill>
                <a:latin typeface="MoolBoran" panose="020B0100010101010101" pitchFamily="34" charset="0"/>
                <a:cs typeface="MoolBoran" panose="020B0100010101010101" pitchFamily="34" charset="0"/>
              </a:rPr>
              <a:t>inherent difficulties</a:t>
            </a:r>
            <a:r>
              <a:rPr lang="en-US" sz="3200">
                <a:solidFill>
                  <a:srgbClr val="000004"/>
                </a:solidFill>
                <a:latin typeface="MoolBoran" panose="020B0100010101010101" pitchFamily="34" charset="0"/>
                <a:cs typeface="MoolBoran" panose="020B0100010101010101" pitchFamily="34" charset="0"/>
              </a:rPr>
              <a:t> in satellite-based chlorophyll estimation but also opens avenues for refining remote sensing methods. The moderate correlation with Hawkeye data suggests that </a:t>
            </a:r>
            <a:r>
              <a:rPr lang="en-US" sz="3200">
                <a:solidFill>
                  <a:srgbClr val="F76B34"/>
                </a:solidFill>
                <a:latin typeface="MoolBoran" panose="020B0100010101010101" pitchFamily="34" charset="0"/>
                <a:cs typeface="MoolBoran" panose="020B0100010101010101" pitchFamily="34" charset="0"/>
              </a:rPr>
              <a:t>certain</a:t>
            </a:r>
            <a:r>
              <a:rPr lang="en-US" sz="3200">
                <a:solidFill>
                  <a:srgbClr val="000004"/>
                </a:solidFill>
                <a:latin typeface="MoolBoran" panose="020B0100010101010101" pitchFamily="34" charset="0"/>
                <a:cs typeface="MoolBoran" panose="020B0100010101010101" pitchFamily="34" charset="0"/>
              </a:rPr>
              <a:t> </a:t>
            </a:r>
            <a:r>
              <a:rPr lang="en-US" sz="3200">
                <a:solidFill>
                  <a:srgbClr val="F76B34"/>
                </a:solidFill>
                <a:latin typeface="MoolBoran" panose="020B0100010101010101" pitchFamily="34" charset="0"/>
                <a:cs typeface="MoolBoran" panose="020B0100010101010101" pitchFamily="34" charset="0"/>
              </a:rPr>
              <a:t>sensors may be more adept</a:t>
            </a:r>
            <a:r>
              <a:rPr lang="en-US" sz="3200">
                <a:solidFill>
                  <a:srgbClr val="000004"/>
                </a:solidFill>
                <a:latin typeface="MoolBoran" panose="020B0100010101010101" pitchFamily="34" charset="0"/>
                <a:cs typeface="MoolBoran" panose="020B0100010101010101" pitchFamily="34" charset="0"/>
              </a:rPr>
              <a:t> at capturing coastal chlorophyll signatures, hinting at the potential for sensor-specific calibration. </a:t>
            </a:r>
            <a:r>
              <a:rPr lang="en-US" sz="3200">
                <a:solidFill>
                  <a:srgbClr val="F76B34"/>
                </a:solidFill>
                <a:latin typeface="MoolBoran" panose="020B0100010101010101" pitchFamily="34" charset="0"/>
                <a:cs typeface="MoolBoran" panose="020B0100010101010101" pitchFamily="34" charset="0"/>
              </a:rPr>
              <a:t>High MAPE and low R² values </a:t>
            </a:r>
            <a:r>
              <a:rPr lang="en-US" sz="3200">
                <a:solidFill>
                  <a:srgbClr val="000004"/>
                </a:solidFill>
                <a:latin typeface="MoolBoran" panose="020B0100010101010101" pitchFamily="34" charset="0"/>
                <a:cs typeface="MoolBoran" panose="020B0100010101010101" pitchFamily="34" charset="0"/>
              </a:rPr>
              <a:t>in other datasets call attention to the need for algorithmic adjustments that account for atmospheric conditions and the </a:t>
            </a:r>
            <a:r>
              <a:rPr lang="en-US" sz="3200">
                <a:solidFill>
                  <a:srgbClr val="F76B34"/>
                </a:solidFill>
                <a:latin typeface="MoolBoran" panose="020B0100010101010101" pitchFamily="34" charset="0"/>
                <a:cs typeface="MoolBoran" panose="020B0100010101010101" pitchFamily="34" charset="0"/>
              </a:rPr>
              <a:t>heterogeneous nature of coastal waters</a:t>
            </a:r>
            <a:r>
              <a:rPr lang="en-US" sz="3200">
                <a:solidFill>
                  <a:srgbClr val="000004"/>
                </a:solidFill>
                <a:latin typeface="MoolBoran" panose="020B0100010101010101" pitchFamily="34" charset="0"/>
                <a:cs typeface="MoolBoran" panose="020B0100010101010101" pitchFamily="34" charset="0"/>
              </a:rPr>
              <a:t>. These findings lay the groundwork for developing more accurate predictive models that can enhance our understanding of marine ecosystems and assist in the proactive management of coastal resources.</a:t>
            </a:r>
            <a:endParaRPr lang="en-US" sz="3200" b="0" i="0">
              <a:solidFill>
                <a:srgbClr val="000004"/>
              </a:solidFill>
              <a:effectLst/>
              <a:latin typeface="MoolBoran" panose="020B0100010101010101" pitchFamily="34" charset="0"/>
              <a:cs typeface="MoolBoran" panose="020B0100010101010101" pitchFamily="34" charset="0"/>
            </a:endParaRPr>
          </a:p>
        </p:txBody>
      </p:sp>
      <p:grpSp>
        <p:nvGrpSpPr>
          <p:cNvPr id="1147" name="Group 1146">
            <a:extLst>
              <a:ext uri="{FF2B5EF4-FFF2-40B4-BE49-F238E27FC236}">
                <a16:creationId xmlns:a16="http://schemas.microsoft.com/office/drawing/2014/main" id="{AC5DDBFE-3632-D068-2BDC-2AEFB16AB6E8}"/>
              </a:ext>
            </a:extLst>
          </p:cNvPr>
          <p:cNvGrpSpPr/>
          <p:nvPr/>
        </p:nvGrpSpPr>
        <p:grpSpPr>
          <a:xfrm>
            <a:off x="1083028" y="36448303"/>
            <a:ext cx="20396267" cy="2376070"/>
            <a:chOff x="1127426" y="36276153"/>
            <a:chExt cx="20396267" cy="2328148"/>
          </a:xfrm>
        </p:grpSpPr>
        <p:sp>
          <p:nvSpPr>
            <p:cNvPr id="1138" name="Rounded Rectangle 1137">
              <a:extLst>
                <a:ext uri="{FF2B5EF4-FFF2-40B4-BE49-F238E27FC236}">
                  <a16:creationId xmlns:a16="http://schemas.microsoft.com/office/drawing/2014/main" id="{5DC6F292-A080-B017-257E-15FD601AFBFE}"/>
                </a:ext>
              </a:extLst>
            </p:cNvPr>
            <p:cNvSpPr/>
            <p:nvPr/>
          </p:nvSpPr>
          <p:spPr>
            <a:xfrm>
              <a:off x="1127426" y="36276153"/>
              <a:ext cx="20396267" cy="2328147"/>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0" name="TextBox 1139">
              <a:extLst>
                <a:ext uri="{FF2B5EF4-FFF2-40B4-BE49-F238E27FC236}">
                  <a16:creationId xmlns:a16="http://schemas.microsoft.com/office/drawing/2014/main" id="{6A0E6CC0-74D7-0393-4253-47F04F5B7FA5}"/>
                </a:ext>
              </a:extLst>
            </p:cNvPr>
            <p:cNvSpPr txBox="1"/>
            <p:nvPr/>
          </p:nvSpPr>
          <p:spPr>
            <a:xfrm>
              <a:off x="1659177" y="36386483"/>
              <a:ext cx="7753148"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Acknowledgements:</a:t>
              </a:r>
            </a:p>
          </p:txBody>
        </p:sp>
        <p:sp>
          <p:nvSpPr>
            <p:cNvPr id="1143" name="TextBox 1142">
              <a:extLst>
                <a:ext uri="{FF2B5EF4-FFF2-40B4-BE49-F238E27FC236}">
                  <a16:creationId xmlns:a16="http://schemas.microsoft.com/office/drawing/2014/main" id="{F8980F35-F289-E944-893A-A8B382F2DBFA}"/>
                </a:ext>
              </a:extLst>
            </p:cNvPr>
            <p:cNvSpPr txBox="1"/>
            <p:nvPr/>
          </p:nvSpPr>
          <p:spPr>
            <a:xfrm>
              <a:off x="1526969" y="37034641"/>
              <a:ext cx="19416740" cy="1569660"/>
            </a:xfrm>
            <a:prstGeom prst="rect">
              <a:avLst/>
            </a:prstGeom>
            <a:noFill/>
          </p:spPr>
          <p:txBody>
            <a:bodyPr wrap="square" rtlCol="0">
              <a:spAutoFit/>
            </a:bodyPr>
            <a:lstStyle/>
            <a:p>
              <a:r>
                <a:rPr lang="en-US" sz="3200" b="0" i="0" dirty="0">
                  <a:solidFill>
                    <a:srgbClr val="000004"/>
                  </a:solidFill>
                  <a:effectLst/>
                  <a:latin typeface="MoolBoran" panose="020B0100010101010101" pitchFamily="34" charset="0"/>
                  <a:cs typeface="MoolBoran" panose="020B0100010101010101" pitchFamily="34" charset="0"/>
                </a:rPr>
                <a:t>We thank the Gordan and Betty Moore Foundation for funding this project. We thank UNCW’s Center for Marine Science for dock maintenance and data collection support. Thanks to the advisory committee and all who have supported this research. Thanks to the </a:t>
              </a:r>
              <a:r>
                <a:rPr lang="en-US" sz="3200" b="0" i="0" dirty="0" err="1">
                  <a:solidFill>
                    <a:srgbClr val="000004"/>
                  </a:solidFill>
                  <a:effectLst/>
                  <a:latin typeface="MoolBoran" panose="020B0100010101010101" pitchFamily="34" charset="0"/>
                  <a:cs typeface="MoolBoran" panose="020B0100010101010101" pitchFamily="34" charset="0"/>
                </a:rPr>
                <a:t>SeaHawk</a:t>
              </a:r>
              <a:r>
                <a:rPr lang="en-US" sz="3200" b="0" i="0" dirty="0">
                  <a:solidFill>
                    <a:srgbClr val="000004"/>
                  </a:solidFill>
                  <a:effectLst/>
                  <a:latin typeface="MoolBoran" panose="020B0100010101010101" pitchFamily="34" charset="0"/>
                  <a:cs typeface="MoolBoran" panose="020B0100010101010101" pitchFamily="34" charset="0"/>
                </a:rPr>
                <a:t>-HawkEye development and characterization </a:t>
              </a:r>
              <a:r>
                <a:rPr lang="en-US" sz="3200" dirty="0">
                  <a:solidFill>
                    <a:srgbClr val="000004"/>
                  </a:solidFill>
                  <a:latin typeface="MoolBoran" panose="020B0100010101010101" pitchFamily="34" charset="0"/>
                  <a:cs typeface="MoolBoran" panose="020B0100010101010101" pitchFamily="34" charset="0"/>
                </a:rPr>
                <a:t>t</a:t>
              </a:r>
              <a:r>
                <a:rPr lang="en-US" sz="3200" b="0" i="0" dirty="0">
                  <a:solidFill>
                    <a:srgbClr val="000004"/>
                  </a:solidFill>
                  <a:effectLst/>
                  <a:latin typeface="MoolBoran" panose="020B0100010101010101" pitchFamily="34" charset="0"/>
                  <a:cs typeface="MoolBoran" panose="020B0100010101010101" pitchFamily="34" charset="0"/>
                </a:rPr>
                <a:t>eam, including John Morrison, Gene Feldman, Alan Holmes, Sean Bailey, Alicia Scott, and Liang Hong.</a:t>
              </a:r>
            </a:p>
          </p:txBody>
        </p:sp>
      </p:grpSp>
      <p:pic>
        <p:nvPicPr>
          <p:cNvPr id="1144" name="Picture 4" descr="Gordon and Betty Moore Foundation - Wikipedia">
            <a:extLst>
              <a:ext uri="{FF2B5EF4-FFF2-40B4-BE49-F238E27FC236}">
                <a16:creationId xmlns:a16="http://schemas.microsoft.com/office/drawing/2014/main" id="{CCC5C67B-62A5-8540-5D48-A50C7BC99446}"/>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4224468" y="39545888"/>
            <a:ext cx="7391306" cy="2870290"/>
          </a:xfrm>
          <a:prstGeom prst="rect">
            <a:avLst/>
          </a:prstGeom>
          <a:noFill/>
          <a:extLst>
            <a:ext uri="{909E8E84-426E-40DD-AFC4-6F175D3DCCD1}">
              <a14:hiddenFill xmlns:a14="http://schemas.microsoft.com/office/drawing/2010/main">
                <a:solidFill>
                  <a:srgbClr val="FFFFFF"/>
                </a:solidFill>
              </a14:hiddenFill>
            </a:ext>
          </a:extLst>
        </p:spPr>
      </p:pic>
      <p:sp>
        <p:nvSpPr>
          <p:cNvPr id="1148" name="TextBox 1147">
            <a:extLst>
              <a:ext uri="{FF2B5EF4-FFF2-40B4-BE49-F238E27FC236}">
                <a16:creationId xmlns:a16="http://schemas.microsoft.com/office/drawing/2014/main" id="{75D8FD17-C52C-129A-7E01-744E7F4BC17C}"/>
              </a:ext>
            </a:extLst>
          </p:cNvPr>
          <p:cNvSpPr txBox="1"/>
          <p:nvPr/>
        </p:nvSpPr>
        <p:spPr>
          <a:xfrm>
            <a:off x="14498234" y="21321976"/>
            <a:ext cx="184731" cy="369332"/>
          </a:xfrm>
          <a:prstGeom prst="rect">
            <a:avLst/>
          </a:prstGeom>
          <a:noFill/>
        </p:spPr>
        <p:txBody>
          <a:bodyPr wrap="none" rtlCol="0">
            <a:spAutoFit/>
          </a:bodyPr>
          <a:lstStyle/>
          <a:p>
            <a:endParaRPr lang="en-US"/>
          </a:p>
        </p:txBody>
      </p:sp>
      <p:grpSp>
        <p:nvGrpSpPr>
          <p:cNvPr id="1154" name="Group 1153">
            <a:extLst>
              <a:ext uri="{FF2B5EF4-FFF2-40B4-BE49-F238E27FC236}">
                <a16:creationId xmlns:a16="http://schemas.microsoft.com/office/drawing/2014/main" id="{B65492CF-979A-581F-5862-31F91468A659}"/>
              </a:ext>
            </a:extLst>
          </p:cNvPr>
          <p:cNvGrpSpPr/>
          <p:nvPr/>
        </p:nvGrpSpPr>
        <p:grpSpPr>
          <a:xfrm>
            <a:off x="11662589" y="13067281"/>
            <a:ext cx="9582912" cy="15239483"/>
            <a:chOff x="11662589" y="13067281"/>
            <a:chExt cx="9582912" cy="15239483"/>
          </a:xfrm>
        </p:grpSpPr>
        <p:grpSp>
          <p:nvGrpSpPr>
            <p:cNvPr id="1150" name="Group 1149">
              <a:extLst>
                <a:ext uri="{FF2B5EF4-FFF2-40B4-BE49-F238E27FC236}">
                  <a16:creationId xmlns:a16="http://schemas.microsoft.com/office/drawing/2014/main" id="{0F58D6F0-2775-6E3A-02CD-ED1C404DD458}"/>
                </a:ext>
              </a:extLst>
            </p:cNvPr>
            <p:cNvGrpSpPr/>
            <p:nvPr/>
          </p:nvGrpSpPr>
          <p:grpSpPr>
            <a:xfrm>
              <a:off x="11662589" y="13067281"/>
              <a:ext cx="9582912" cy="15239483"/>
              <a:chOff x="11642005" y="13287087"/>
              <a:chExt cx="9582912" cy="15239483"/>
            </a:xfrm>
          </p:grpSpPr>
          <p:grpSp>
            <p:nvGrpSpPr>
              <p:cNvPr id="44" name="Group 43">
                <a:extLst>
                  <a:ext uri="{FF2B5EF4-FFF2-40B4-BE49-F238E27FC236}">
                    <a16:creationId xmlns:a16="http://schemas.microsoft.com/office/drawing/2014/main" id="{51A4E9CF-ED52-9D74-D90A-1314A992C792}"/>
                  </a:ext>
                </a:extLst>
              </p:cNvPr>
              <p:cNvGrpSpPr/>
              <p:nvPr/>
            </p:nvGrpSpPr>
            <p:grpSpPr>
              <a:xfrm>
                <a:off x="11642005" y="13287087"/>
                <a:ext cx="9582912" cy="15239483"/>
                <a:chOff x="21949369" y="13224404"/>
                <a:chExt cx="9582912" cy="14939116"/>
              </a:xfrm>
              <a:solidFill>
                <a:srgbClr val="FAFAFA"/>
              </a:solidFill>
            </p:grpSpPr>
            <p:sp>
              <p:nvSpPr>
                <p:cNvPr id="1037" name="Rounded Rectangle 1036">
                  <a:extLst>
                    <a:ext uri="{FF2B5EF4-FFF2-40B4-BE49-F238E27FC236}">
                      <a16:creationId xmlns:a16="http://schemas.microsoft.com/office/drawing/2014/main" id="{1EB85001-6148-AF24-BD2A-66DE8107F562}"/>
                    </a:ext>
                  </a:extLst>
                </p:cNvPr>
                <p:cNvSpPr/>
                <p:nvPr/>
              </p:nvSpPr>
              <p:spPr>
                <a:xfrm>
                  <a:off x="21949369" y="13224404"/>
                  <a:ext cx="9582912" cy="14939116"/>
                </a:xfrm>
                <a:prstGeom prst="round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1B26EB1-0199-4764-4783-054E5E0B81F8}"/>
                    </a:ext>
                  </a:extLst>
                </p:cNvPr>
                <p:cNvSpPr txBox="1"/>
                <p:nvPr/>
              </p:nvSpPr>
              <p:spPr>
                <a:xfrm>
                  <a:off x="22673663" y="13692187"/>
                  <a:ext cx="6518787" cy="1015663"/>
                </a:xfrm>
                <a:prstGeom prst="rect">
                  <a:avLst/>
                </a:prstGeom>
                <a:grpFill/>
              </p:spPr>
              <p:txBody>
                <a:bodyPr wrap="square" rtlCol="0">
                  <a:spAutoFit/>
                </a:bodyPr>
                <a:lstStyle/>
                <a:p>
                  <a:r>
                    <a:rPr lang="en-US" sz="6000">
                      <a:latin typeface="MoolBoran" panose="020B0100010101010101" pitchFamily="34" charset="0"/>
                      <a:cs typeface="MoolBoran" panose="020B0100010101010101" pitchFamily="34" charset="0"/>
                    </a:rPr>
                    <a:t>Study Site – Masonboro Inlet</a:t>
                  </a:r>
                </a:p>
              </p:txBody>
            </p:sp>
            <p:grpSp>
              <p:nvGrpSpPr>
                <p:cNvPr id="30" name="Group 29">
                  <a:extLst>
                    <a:ext uri="{FF2B5EF4-FFF2-40B4-BE49-F238E27FC236}">
                      <a16:creationId xmlns:a16="http://schemas.microsoft.com/office/drawing/2014/main" id="{129A721C-165A-AC18-D631-EAA7A6EFCF5F}"/>
                    </a:ext>
                  </a:extLst>
                </p:cNvPr>
                <p:cNvGrpSpPr/>
                <p:nvPr/>
              </p:nvGrpSpPr>
              <p:grpSpPr>
                <a:xfrm>
                  <a:off x="22481565" y="21895866"/>
                  <a:ext cx="8533062" cy="5663828"/>
                  <a:chOff x="22689979" y="14986006"/>
                  <a:chExt cx="7485219" cy="4968322"/>
                </a:xfrm>
                <a:grpFill/>
              </p:grpSpPr>
              <p:pic>
                <p:nvPicPr>
                  <p:cNvPr id="21" name="Picture 20" descr="A long shot of a body of water&#10;&#10;Description automatically generated">
                    <a:extLst>
                      <a:ext uri="{FF2B5EF4-FFF2-40B4-BE49-F238E27FC236}">
                        <a16:creationId xmlns:a16="http://schemas.microsoft.com/office/drawing/2014/main" id="{E8D79D55-D033-4103-72D5-DCBC80B1862E}"/>
                      </a:ext>
                    </a:extLst>
                  </p:cNvPr>
                  <p:cNvPicPr>
                    <a:picLocks noChangeAspect="1"/>
                  </p:cNvPicPr>
                  <p:nvPr/>
                </p:nvPicPr>
                <p:blipFill>
                  <a:blip r:embed="rId17"/>
                  <a:stretch>
                    <a:fillRect/>
                  </a:stretch>
                </p:blipFill>
                <p:spPr>
                  <a:xfrm>
                    <a:off x="22689979" y="14986006"/>
                    <a:ext cx="7485219" cy="4968322"/>
                  </a:xfrm>
                  <a:prstGeom prst="rect">
                    <a:avLst/>
                  </a:prstGeom>
                  <a:grpFill/>
                </p:spPr>
              </p:pic>
              <p:cxnSp>
                <p:nvCxnSpPr>
                  <p:cNvPr id="27" name="Straight Arrow Connector 26">
                    <a:extLst>
                      <a:ext uri="{FF2B5EF4-FFF2-40B4-BE49-F238E27FC236}">
                        <a16:creationId xmlns:a16="http://schemas.microsoft.com/office/drawing/2014/main" id="{01A1CD9E-8EEC-2085-5462-E9CDDADFD38F}"/>
                      </a:ext>
                    </a:extLst>
                  </p:cNvPr>
                  <p:cNvCxnSpPr/>
                  <p:nvPr/>
                </p:nvCxnSpPr>
                <p:spPr>
                  <a:xfrm>
                    <a:off x="24988627" y="18742131"/>
                    <a:ext cx="3056021" cy="0"/>
                  </a:xfrm>
                  <a:prstGeom prst="straightConnector1">
                    <a:avLst/>
                  </a:prstGeom>
                  <a:grpFill/>
                  <a:ln w="381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5BC1B36-8E38-F66A-21BE-119C98EE89E6}"/>
                      </a:ext>
                    </a:extLst>
                  </p:cNvPr>
                  <p:cNvSpPr txBox="1"/>
                  <p:nvPr/>
                </p:nvSpPr>
                <p:spPr>
                  <a:xfrm>
                    <a:off x="26339862" y="18837845"/>
                    <a:ext cx="583940" cy="317593"/>
                  </a:xfrm>
                  <a:prstGeom prst="rect">
                    <a:avLst/>
                  </a:prstGeom>
                  <a:noFill/>
                </p:spPr>
                <p:txBody>
                  <a:bodyPr wrap="square" rtlCol="0">
                    <a:spAutoFit/>
                  </a:bodyPr>
                  <a:lstStyle/>
                  <a:p>
                    <a:r>
                      <a:rPr lang="en-US">
                        <a:solidFill>
                          <a:schemeClr val="bg1"/>
                        </a:solidFill>
                        <a:latin typeface="MoolBoran" panose="020B0100010101010101" pitchFamily="34" charset="0"/>
                        <a:cs typeface="MoolBoran" panose="020B0100010101010101" pitchFamily="34" charset="0"/>
                      </a:rPr>
                      <a:t>~300 m</a:t>
                    </a:r>
                  </a:p>
                </p:txBody>
              </p:sp>
            </p:grpSp>
            <p:sp>
              <p:nvSpPr>
                <p:cNvPr id="25" name="TextBox 24">
                  <a:extLst>
                    <a:ext uri="{FF2B5EF4-FFF2-40B4-BE49-F238E27FC236}">
                      <a16:creationId xmlns:a16="http://schemas.microsoft.com/office/drawing/2014/main" id="{4882848A-A485-6257-49B7-6AD5E2019DBE}"/>
                    </a:ext>
                  </a:extLst>
                </p:cNvPr>
                <p:cNvSpPr txBox="1"/>
                <p:nvPr/>
              </p:nvSpPr>
              <p:spPr>
                <a:xfrm>
                  <a:off x="27547383" y="14481667"/>
                  <a:ext cx="3467244" cy="7417415"/>
                </a:xfrm>
                <a:prstGeom prst="rect">
                  <a:avLst/>
                </a:prstGeom>
                <a:grpFill/>
              </p:spPr>
              <p:txBody>
                <a:bodyPr wrap="square" rtlCol="0">
                  <a:spAutoFit/>
                </a:bodyPr>
                <a:lstStyle/>
                <a:p>
                  <a:r>
                    <a:rPr lang="en-US" sz="2800">
                      <a:latin typeface="MoolBoran" panose="020B0100010101010101" pitchFamily="34" charset="0"/>
                      <a:cs typeface="MoolBoran" panose="020B0100010101010101" pitchFamily="34" charset="0"/>
                    </a:rPr>
                    <a:t>The Inlet, a part of North Carolina’s National Estuarine Research Reserve, is crucial for coastal stewardship and marine research. Its jetties influence sediment dynamics and shoreline changes, which are vital for the local ecology. The inlets waters and surrounds habitats support diverse wildlife, including important fish nurseries and protected species like sea turtles and shorebirds. The inlet, remaining naturally dynamic, provides essential insights for coastal management and conservation efforts. </a:t>
                  </a:r>
                </a:p>
              </p:txBody>
            </p:sp>
            <p:grpSp>
              <p:nvGrpSpPr>
                <p:cNvPr id="35" name="Group 34">
                  <a:extLst>
                    <a:ext uri="{FF2B5EF4-FFF2-40B4-BE49-F238E27FC236}">
                      <a16:creationId xmlns:a16="http://schemas.microsoft.com/office/drawing/2014/main" id="{0B227909-8A7C-942C-5B3E-6B9751277014}"/>
                    </a:ext>
                  </a:extLst>
                </p:cNvPr>
                <p:cNvGrpSpPr/>
                <p:nvPr/>
              </p:nvGrpSpPr>
              <p:grpSpPr>
                <a:xfrm>
                  <a:off x="22481565" y="14546056"/>
                  <a:ext cx="4826509" cy="7107117"/>
                  <a:chOff x="22673805" y="20478728"/>
                  <a:chExt cx="4657325" cy="6857990"/>
                </a:xfrm>
                <a:grpFill/>
              </p:grpSpPr>
              <p:pic>
                <p:nvPicPr>
                  <p:cNvPr id="29" name="Picture 28" descr="A satellite view of a land&#10;&#10;Description automatically generated">
                    <a:extLst>
                      <a:ext uri="{FF2B5EF4-FFF2-40B4-BE49-F238E27FC236}">
                        <a16:creationId xmlns:a16="http://schemas.microsoft.com/office/drawing/2014/main" id="{981E9B3F-E7A9-684A-10C4-9E783E40844F}"/>
                      </a:ext>
                    </a:extLst>
                  </p:cNvPr>
                  <p:cNvPicPr>
                    <a:picLocks noChangeAspect="1"/>
                  </p:cNvPicPr>
                  <p:nvPr/>
                </p:nvPicPr>
                <p:blipFill rotWithShape="1">
                  <a:blip r:embed="rId18"/>
                  <a:srcRect t="50638" r="-1" b="4818"/>
                  <a:stretch/>
                </p:blipFill>
                <p:spPr>
                  <a:xfrm>
                    <a:off x="22673805" y="20478728"/>
                    <a:ext cx="4657325" cy="6857990"/>
                  </a:xfrm>
                  <a:prstGeom prst="rect">
                    <a:avLst/>
                  </a:prstGeom>
                  <a:grpFill/>
                  <a:ln w="12700">
                    <a:solidFill>
                      <a:schemeClr val="tx1"/>
                    </a:solidFill>
                  </a:ln>
                </p:spPr>
              </p:pic>
              <p:cxnSp>
                <p:nvCxnSpPr>
                  <p:cNvPr id="32" name="Straight Arrow Connector 31">
                    <a:extLst>
                      <a:ext uri="{FF2B5EF4-FFF2-40B4-BE49-F238E27FC236}">
                        <a16:creationId xmlns:a16="http://schemas.microsoft.com/office/drawing/2014/main" id="{988FD38D-7E39-7306-438A-34A3D250F6AC}"/>
                      </a:ext>
                    </a:extLst>
                  </p:cNvPr>
                  <p:cNvCxnSpPr>
                    <a:cxnSpLocks/>
                  </p:cNvCxnSpPr>
                  <p:nvPr/>
                </p:nvCxnSpPr>
                <p:spPr>
                  <a:xfrm flipH="1">
                    <a:off x="24021981" y="26075255"/>
                    <a:ext cx="429141" cy="80524"/>
                  </a:xfrm>
                  <a:prstGeom prst="straightConnector1">
                    <a:avLst/>
                  </a:prstGeom>
                  <a:grpFill/>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1149" name="TextBox 1148">
                <a:extLst>
                  <a:ext uri="{FF2B5EF4-FFF2-40B4-BE49-F238E27FC236}">
                    <a16:creationId xmlns:a16="http://schemas.microsoft.com/office/drawing/2014/main" id="{8DE8F408-2B92-5D78-B8CA-DCF0EDD693F3}"/>
                  </a:ext>
                </a:extLst>
              </p:cNvPr>
              <p:cNvSpPr txBox="1"/>
              <p:nvPr/>
            </p:nvSpPr>
            <p:spPr>
              <a:xfrm>
                <a:off x="12366299" y="21619040"/>
                <a:ext cx="2642186" cy="338554"/>
              </a:xfrm>
              <a:prstGeom prst="rect">
                <a:avLst/>
              </a:prstGeom>
              <a:noFill/>
            </p:spPr>
            <p:txBody>
              <a:bodyPr wrap="square" rtlCol="0">
                <a:spAutoFit/>
              </a:bodyPr>
              <a:lstStyle/>
              <a:p>
                <a:pPr algn="l"/>
                <a:r>
                  <a:rPr lang="en-US" sz="1600">
                    <a:solidFill>
                      <a:srgbClr val="FAFAFA"/>
                    </a:solidFill>
                    <a:latin typeface="MoolBoran" panose="020B0100010101010101" pitchFamily="34" charset="0"/>
                    <a:cs typeface="MoolBoran" panose="020B0100010101010101" pitchFamily="34" charset="0"/>
                  </a:rPr>
                  <a:t>NASA Ocean Color </a:t>
                </a:r>
                <a:endParaRPr lang="en-US" sz="1600" b="0" i="0">
                  <a:solidFill>
                    <a:srgbClr val="FAFAFA"/>
                  </a:solidFill>
                  <a:effectLst/>
                  <a:latin typeface="MoolBoran" panose="020B0100010101010101" pitchFamily="34" charset="0"/>
                  <a:cs typeface="MoolBoran" panose="020B0100010101010101" pitchFamily="34" charset="0"/>
                </a:endParaRPr>
              </a:p>
            </p:txBody>
          </p:sp>
        </p:grpSp>
        <p:sp>
          <p:nvSpPr>
            <p:cNvPr id="1151" name="TextBox 1150">
              <a:extLst>
                <a:ext uri="{FF2B5EF4-FFF2-40B4-BE49-F238E27FC236}">
                  <a16:creationId xmlns:a16="http://schemas.microsoft.com/office/drawing/2014/main" id="{51C37377-DA00-6C5A-2FDF-F4CE44E3A28B}"/>
                </a:ext>
              </a:extLst>
            </p:cNvPr>
            <p:cNvSpPr txBox="1"/>
            <p:nvPr/>
          </p:nvSpPr>
          <p:spPr>
            <a:xfrm>
              <a:off x="12326999" y="27352244"/>
              <a:ext cx="2642186" cy="338554"/>
            </a:xfrm>
            <a:prstGeom prst="rect">
              <a:avLst/>
            </a:prstGeom>
            <a:noFill/>
          </p:spPr>
          <p:txBody>
            <a:bodyPr wrap="square" rtlCol="0">
              <a:spAutoFit/>
            </a:bodyPr>
            <a:lstStyle/>
            <a:p>
              <a:pPr algn="l"/>
              <a:r>
                <a:rPr lang="en-US" sz="1600" b="0" i="0">
                  <a:solidFill>
                    <a:srgbClr val="FAFAFA"/>
                  </a:solidFill>
                  <a:effectLst/>
                  <a:latin typeface="MoolBoran" panose="020B0100010101010101" pitchFamily="34" charset="0"/>
                  <a:cs typeface="MoolBoran" panose="020B0100010101010101" pitchFamily="34" charset="0"/>
                </a:rPr>
                <a:t>Marinas.com: Masonboro Inlet</a:t>
              </a:r>
            </a:p>
          </p:txBody>
        </p:sp>
      </p:grpSp>
      <p:sp>
        <p:nvSpPr>
          <p:cNvPr id="1153" name="TextBox 1152">
            <a:extLst>
              <a:ext uri="{FF2B5EF4-FFF2-40B4-BE49-F238E27FC236}">
                <a16:creationId xmlns:a16="http://schemas.microsoft.com/office/drawing/2014/main" id="{A1D02462-F8EB-7433-5881-7521EFC353B2}"/>
              </a:ext>
            </a:extLst>
          </p:cNvPr>
          <p:cNvSpPr txBox="1"/>
          <p:nvPr/>
        </p:nvSpPr>
        <p:spPr>
          <a:xfrm>
            <a:off x="22666321" y="19888684"/>
            <a:ext cx="2642186" cy="338554"/>
          </a:xfrm>
          <a:prstGeom prst="rect">
            <a:avLst/>
          </a:prstGeom>
          <a:noFill/>
        </p:spPr>
        <p:txBody>
          <a:bodyPr wrap="square" rtlCol="0">
            <a:spAutoFit/>
          </a:bodyPr>
          <a:lstStyle/>
          <a:p>
            <a:pPr algn="l"/>
            <a:r>
              <a:rPr lang="en-US" sz="1600" b="0" i="0">
                <a:solidFill>
                  <a:srgbClr val="FAFAFA"/>
                </a:solidFill>
                <a:effectLst/>
                <a:latin typeface="MoolBoran" panose="020B0100010101010101" pitchFamily="34" charset="0"/>
                <a:cs typeface="MoolBoran" panose="020B0100010101010101" pitchFamily="34" charset="0"/>
              </a:rPr>
              <a:t>Sea</a:t>
            </a:r>
            <a:r>
              <a:rPr lang="en-US" sz="1600">
                <a:solidFill>
                  <a:srgbClr val="FAFAFA"/>
                </a:solidFill>
                <a:latin typeface="MoolBoran" panose="020B0100010101010101" pitchFamily="34" charset="0"/>
                <a:cs typeface="MoolBoran" panose="020B0100010101010101" pitchFamily="34" charset="0"/>
              </a:rPr>
              <a:t> Sciences Inc: Acrobat</a:t>
            </a:r>
            <a:endParaRPr lang="en-US" sz="1600" b="0" i="0">
              <a:solidFill>
                <a:srgbClr val="FAFAFA"/>
              </a:solidFill>
              <a:effectLst/>
              <a:latin typeface="MoolBoran" panose="020B0100010101010101" pitchFamily="34" charset="0"/>
              <a:cs typeface="MoolBoran" panose="020B0100010101010101" pitchFamily="34" charset="0"/>
            </a:endParaRPr>
          </a:p>
        </p:txBody>
      </p:sp>
      <p:sp>
        <p:nvSpPr>
          <p:cNvPr id="11" name="Rectangle 10">
            <a:extLst>
              <a:ext uri="{FF2B5EF4-FFF2-40B4-BE49-F238E27FC236}">
                <a16:creationId xmlns:a16="http://schemas.microsoft.com/office/drawing/2014/main" id="{893EA4F9-BAD0-9F2F-69BE-E5B25FE6EC92}"/>
              </a:ext>
            </a:extLst>
          </p:cNvPr>
          <p:cNvSpPr/>
          <p:nvPr/>
        </p:nvSpPr>
        <p:spPr>
          <a:xfrm>
            <a:off x="1182517" y="3939757"/>
            <a:ext cx="25812161" cy="707886"/>
          </a:xfrm>
          <a:prstGeom prst="rect">
            <a:avLst/>
          </a:prstGeom>
          <a:noFill/>
        </p:spPr>
        <p:txBody>
          <a:bodyPr wrap="square" lIns="91440" tIns="45720" rIns="91440" bIns="45720">
            <a:spAutoFit/>
          </a:bodyPr>
          <a:lstStyle/>
          <a:p>
            <a:r>
              <a:rPr lang="en-US" sz="4000" b="0" cap="none" spc="0" baseline="3000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1</a:t>
            </a:r>
            <a:r>
              <a:rPr lang="en-US" sz="4000" b="0" cap="none" spc="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Mitchell D. Torkelson, </a:t>
            </a:r>
            <a:r>
              <a:rPr lang="en-US" sz="4000" b="0" i="0" baseline="30000">
                <a:solidFill>
                  <a:srgbClr val="FAFAFA"/>
                </a:solidFill>
                <a:effectLst/>
                <a:latin typeface="MoolBoran" panose="020B0100010101010101" pitchFamily="34" charset="0"/>
                <a:cs typeface="MoolBoran" panose="020B0100010101010101" pitchFamily="34" charset="0"/>
              </a:rPr>
              <a:t>1</a:t>
            </a:r>
            <a:r>
              <a:rPr lang="en-US" sz="4000" b="0" i="0">
                <a:solidFill>
                  <a:srgbClr val="FAFAFA"/>
                </a:solidFill>
                <a:effectLst/>
                <a:latin typeface="MoolBoran" panose="020B0100010101010101" pitchFamily="34" charset="0"/>
                <a:cs typeface="MoolBoran" panose="020B0100010101010101" pitchFamily="34" charset="0"/>
              </a:rPr>
              <a:t>Dr. Philip Bresnahan, </a:t>
            </a:r>
            <a:r>
              <a:rPr lang="en-US" sz="4000" b="0" i="0" baseline="30000">
                <a:solidFill>
                  <a:srgbClr val="FAFAFA"/>
                </a:solidFill>
                <a:effectLst/>
                <a:latin typeface="MoolBoran" panose="020B0100010101010101" pitchFamily="34" charset="0"/>
                <a:cs typeface="MoolBoran" panose="020B0100010101010101" pitchFamily="34" charset="0"/>
              </a:rPr>
              <a:t>2</a:t>
            </a:r>
            <a:r>
              <a:rPr lang="en-US" sz="4000" b="0" i="0">
                <a:solidFill>
                  <a:srgbClr val="FAFAFA"/>
                </a:solidFill>
                <a:effectLst/>
                <a:latin typeface="MoolBoran" panose="020B0100010101010101" pitchFamily="34" charset="0"/>
                <a:cs typeface="MoolBoran" panose="020B0100010101010101" pitchFamily="34" charset="0"/>
              </a:rPr>
              <a:t>Dr. Sara Rivero-Calle, </a:t>
            </a:r>
            <a:r>
              <a:rPr lang="en-US" sz="4000" b="0" i="0" baseline="30000">
                <a:solidFill>
                  <a:srgbClr val="FAFAFA"/>
                </a:solidFill>
                <a:effectLst/>
                <a:latin typeface="MoolBoran" panose="020B0100010101010101" pitchFamily="34" charset="0"/>
                <a:cs typeface="MoolBoran" panose="020B0100010101010101" pitchFamily="34" charset="0"/>
              </a:rPr>
              <a:t>3</a:t>
            </a:r>
            <a:r>
              <a:rPr lang="en-US" sz="4000" b="0" i="0">
                <a:solidFill>
                  <a:srgbClr val="FAFAFA"/>
                </a:solidFill>
                <a:effectLst/>
                <a:latin typeface="MoolBoran" panose="020B0100010101010101" pitchFamily="34" charset="0"/>
                <a:cs typeface="MoolBoran" panose="020B0100010101010101" pitchFamily="34" charset="0"/>
              </a:rPr>
              <a:t>Dr. Bob Brewin, </a:t>
            </a:r>
            <a:r>
              <a:rPr lang="en-US" sz="4000" b="0" i="0" baseline="30000">
                <a:solidFill>
                  <a:srgbClr val="FAFAFA"/>
                </a:solidFill>
                <a:effectLst/>
                <a:latin typeface="MoolBoran" panose="020B0100010101010101" pitchFamily="34" charset="0"/>
                <a:cs typeface="MoolBoran" panose="020B0100010101010101" pitchFamily="34" charset="0"/>
              </a:rPr>
              <a:t>4</a:t>
            </a:r>
            <a:r>
              <a:rPr lang="en-US" sz="4000" b="0" i="0">
                <a:solidFill>
                  <a:srgbClr val="FAFAFA"/>
                </a:solidFill>
                <a:effectLst/>
                <a:latin typeface="MoolBoran" panose="020B0100010101010101" pitchFamily="34" charset="0"/>
                <a:cs typeface="MoolBoran" panose="020B0100010101010101" pitchFamily="34" charset="0"/>
              </a:rPr>
              <a:t>Dr. Bruce Monger, </a:t>
            </a:r>
            <a:r>
              <a:rPr lang="en-US" sz="4000" b="0" i="0" baseline="30000">
                <a:solidFill>
                  <a:srgbClr val="FAFAFA"/>
                </a:solidFill>
                <a:effectLst/>
                <a:latin typeface="MoolBoran" panose="020B0100010101010101" pitchFamily="34" charset="0"/>
                <a:cs typeface="MoolBoran" panose="020B0100010101010101" pitchFamily="34" charset="0"/>
              </a:rPr>
              <a:t>5</a:t>
            </a:r>
            <a:r>
              <a:rPr lang="en-US" sz="4000" b="0" i="0">
                <a:solidFill>
                  <a:srgbClr val="FAFAFA"/>
                </a:solidFill>
                <a:effectLst/>
                <a:latin typeface="MoolBoran" panose="020B0100010101010101" pitchFamily="34" charset="0"/>
                <a:cs typeface="MoolBoran" panose="020B0100010101010101" pitchFamily="34" charset="0"/>
              </a:rPr>
              <a:t>Dave Wells, </a:t>
            </a:r>
            <a:r>
              <a:rPr lang="en-US" sz="4000" b="0" i="0" baseline="30000">
                <a:solidFill>
                  <a:srgbClr val="FAFAFA"/>
                </a:solidFill>
                <a:effectLst/>
                <a:latin typeface="MoolBoran" panose="020B0100010101010101" pitchFamily="34" charset="0"/>
                <a:cs typeface="MoolBoran" panose="020B0100010101010101" pitchFamily="34" charset="0"/>
              </a:rPr>
              <a:t>6</a:t>
            </a:r>
            <a:r>
              <a:rPr lang="en-US" sz="4000" b="0" i="0">
                <a:solidFill>
                  <a:srgbClr val="FAFAFA"/>
                </a:solidFill>
                <a:effectLst/>
                <a:latin typeface="MoolBoran" panose="020B0100010101010101" pitchFamily="34" charset="0"/>
                <a:cs typeface="MoolBoran" panose="020B0100010101010101" pitchFamily="34" charset="0"/>
              </a:rPr>
              <a:t>SeaHawk-HawkEye Development and Characterization Team  </a:t>
            </a:r>
            <a:r>
              <a:rPr lang="en-US" sz="4000" b="0" cap="none" spc="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 </a:t>
            </a:r>
          </a:p>
        </p:txBody>
      </p:sp>
      <p:sp>
        <p:nvSpPr>
          <p:cNvPr id="16" name="Rectangle 15">
            <a:extLst>
              <a:ext uri="{FF2B5EF4-FFF2-40B4-BE49-F238E27FC236}">
                <a16:creationId xmlns:a16="http://schemas.microsoft.com/office/drawing/2014/main" id="{01B6DC64-41F2-F36E-AE92-A16A4418A0BD}"/>
              </a:ext>
            </a:extLst>
          </p:cNvPr>
          <p:cNvSpPr/>
          <p:nvPr/>
        </p:nvSpPr>
        <p:spPr>
          <a:xfrm>
            <a:off x="1253398" y="4554958"/>
            <a:ext cx="23916261" cy="707886"/>
          </a:xfrm>
          <a:prstGeom prst="rect">
            <a:avLst/>
          </a:prstGeom>
          <a:noFill/>
        </p:spPr>
        <p:txBody>
          <a:bodyPr wrap="square" lIns="91440" tIns="45720" rIns="91440" bIns="45720">
            <a:spAutoFit/>
          </a:bodyPr>
          <a:lstStyle/>
          <a:p>
            <a:r>
              <a:rPr lang="en-US" sz="4000" b="0" cap="none" spc="0" baseline="3000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1,5</a:t>
            </a:r>
            <a:r>
              <a:rPr lang="en-US" sz="4000" b="0" cap="none" spc="0">
                <a:ln w="0"/>
                <a:solidFill>
                  <a:srgbClr val="FAFAFA"/>
                </a:solidFill>
                <a:effectLst>
                  <a:outerShdw blurRad="38100" dist="19050" dir="2700000" algn="tl" rotWithShape="0">
                    <a:schemeClr val="dk1">
                      <a:alpha val="40000"/>
                    </a:schemeClr>
                  </a:outerShdw>
                </a:effectLst>
                <a:latin typeface="MoolBoran" panose="020B0100010101010101" pitchFamily="34" charset="0"/>
                <a:cs typeface="MoolBoran" panose="020B0100010101010101" pitchFamily="34" charset="0"/>
              </a:rPr>
              <a:t>University of North Carolina-Wilmington</a:t>
            </a:r>
            <a:r>
              <a:rPr lang="en-US" sz="4000" b="0" i="0">
                <a:solidFill>
                  <a:srgbClr val="FAFAFA"/>
                </a:solidFill>
                <a:effectLst/>
                <a:latin typeface="MoolBoran" panose="020B0100010101010101" pitchFamily="34" charset="0"/>
                <a:cs typeface="MoolBoran" panose="020B0100010101010101" pitchFamily="34" charset="0"/>
              </a:rPr>
              <a:t>, </a:t>
            </a:r>
            <a:r>
              <a:rPr lang="en-US" sz="4000" b="0" i="0" baseline="30000">
                <a:solidFill>
                  <a:srgbClr val="FAFAFA"/>
                </a:solidFill>
                <a:effectLst/>
                <a:latin typeface="MoolBoran" panose="020B0100010101010101" pitchFamily="34" charset="0"/>
                <a:cs typeface="MoolBoran" panose="020B0100010101010101" pitchFamily="34" charset="0"/>
              </a:rPr>
              <a:t>2</a:t>
            </a:r>
            <a:r>
              <a:rPr lang="en-US" sz="4000" b="0" i="0">
                <a:solidFill>
                  <a:srgbClr val="FAFAFA"/>
                </a:solidFill>
                <a:effectLst/>
                <a:latin typeface="MoolBoran" panose="020B0100010101010101" pitchFamily="34" charset="0"/>
                <a:cs typeface="MoolBoran" panose="020B0100010101010101" pitchFamily="34" charset="0"/>
              </a:rPr>
              <a:t>UGA Skidaway Institute of Oceanography, </a:t>
            </a:r>
            <a:r>
              <a:rPr lang="en-US" sz="4000" b="0" i="0" baseline="30000">
                <a:solidFill>
                  <a:srgbClr val="FAFAFA"/>
                </a:solidFill>
                <a:effectLst/>
                <a:latin typeface="MoolBoran" panose="020B0100010101010101" pitchFamily="34" charset="0"/>
                <a:cs typeface="MoolBoran" panose="020B0100010101010101" pitchFamily="34" charset="0"/>
              </a:rPr>
              <a:t>3</a:t>
            </a:r>
            <a:r>
              <a:rPr lang="en-US" sz="4000" b="0" i="0">
                <a:solidFill>
                  <a:srgbClr val="FAFAFA"/>
                </a:solidFill>
                <a:effectLst/>
                <a:latin typeface="MoolBoran" panose="020B0100010101010101" pitchFamily="34" charset="0"/>
                <a:cs typeface="MoolBoran" panose="020B0100010101010101" pitchFamily="34" charset="0"/>
              </a:rPr>
              <a:t>University of Exeter,  </a:t>
            </a:r>
            <a:r>
              <a:rPr lang="en-US" sz="4000" b="0" i="0" baseline="30000">
                <a:solidFill>
                  <a:srgbClr val="FAFAFA"/>
                </a:solidFill>
                <a:effectLst/>
                <a:latin typeface="MoolBoran" panose="020B0100010101010101" pitchFamily="34" charset="0"/>
                <a:cs typeface="MoolBoran" panose="020B0100010101010101" pitchFamily="34" charset="0"/>
              </a:rPr>
              <a:t>4</a:t>
            </a:r>
            <a:r>
              <a:rPr lang="en-US" sz="4000" b="0" i="0">
                <a:solidFill>
                  <a:srgbClr val="FAFAFA"/>
                </a:solidFill>
                <a:effectLst/>
                <a:latin typeface="MoolBoran" panose="020B0100010101010101" pitchFamily="34" charset="0"/>
                <a:cs typeface="MoolBoran" panose="020B0100010101010101" pitchFamily="34" charset="0"/>
              </a:rPr>
              <a:t>Cornell University</a:t>
            </a:r>
          </a:p>
        </p:txBody>
      </p:sp>
      <p:grpSp>
        <p:nvGrpSpPr>
          <p:cNvPr id="1136" name="Group 1135">
            <a:extLst>
              <a:ext uri="{FF2B5EF4-FFF2-40B4-BE49-F238E27FC236}">
                <a16:creationId xmlns:a16="http://schemas.microsoft.com/office/drawing/2014/main" id="{3CCFFC6B-F699-A5F6-CC39-AA849BF38A9F}"/>
              </a:ext>
            </a:extLst>
          </p:cNvPr>
          <p:cNvGrpSpPr/>
          <p:nvPr/>
        </p:nvGrpSpPr>
        <p:grpSpPr>
          <a:xfrm>
            <a:off x="22187897" y="13067281"/>
            <a:ext cx="9582912" cy="12603465"/>
            <a:chOff x="22187897" y="13067281"/>
            <a:chExt cx="9582912" cy="12603465"/>
          </a:xfrm>
        </p:grpSpPr>
        <p:grpSp>
          <p:nvGrpSpPr>
            <p:cNvPr id="43" name="Group 42">
              <a:extLst>
                <a:ext uri="{FF2B5EF4-FFF2-40B4-BE49-F238E27FC236}">
                  <a16:creationId xmlns:a16="http://schemas.microsoft.com/office/drawing/2014/main" id="{D35CFCB3-9261-FE77-623B-7668CC463C0A}"/>
                </a:ext>
              </a:extLst>
            </p:cNvPr>
            <p:cNvGrpSpPr/>
            <p:nvPr/>
          </p:nvGrpSpPr>
          <p:grpSpPr>
            <a:xfrm>
              <a:off x="22187897" y="13067281"/>
              <a:ext cx="9582912" cy="12603465"/>
              <a:chOff x="11676440" y="13386884"/>
              <a:chExt cx="9582912" cy="8229600"/>
            </a:xfrm>
          </p:grpSpPr>
          <p:sp>
            <p:nvSpPr>
              <p:cNvPr id="1036" name="Rounded Rectangle 1035">
                <a:extLst>
                  <a:ext uri="{FF2B5EF4-FFF2-40B4-BE49-F238E27FC236}">
                    <a16:creationId xmlns:a16="http://schemas.microsoft.com/office/drawing/2014/main" id="{B226AE0F-F9DB-DBBB-752A-7C2658B997F6}"/>
                  </a:ext>
                </a:extLst>
              </p:cNvPr>
              <p:cNvSpPr/>
              <p:nvPr/>
            </p:nvSpPr>
            <p:spPr>
              <a:xfrm>
                <a:off x="11676440" y="13386884"/>
                <a:ext cx="9582912" cy="8229600"/>
              </a:xfrm>
              <a:prstGeom prst="roundRect">
                <a:avLst/>
              </a:prstGeom>
              <a:solidFill>
                <a:srgbClr val="FAFA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4BE2DF8-7898-4B57-3728-D1F619657472}"/>
                  </a:ext>
                </a:extLst>
              </p:cNvPr>
              <p:cNvSpPr txBox="1"/>
              <p:nvPr/>
            </p:nvSpPr>
            <p:spPr>
              <a:xfrm>
                <a:off x="12460250" y="13677126"/>
                <a:ext cx="6518787" cy="1015663"/>
              </a:xfrm>
              <a:prstGeom prst="rect">
                <a:avLst/>
              </a:prstGeom>
              <a:noFill/>
            </p:spPr>
            <p:txBody>
              <a:bodyPr wrap="square" rtlCol="0">
                <a:spAutoFit/>
              </a:bodyPr>
              <a:lstStyle/>
              <a:p>
                <a:r>
                  <a:rPr lang="en-US" sz="6000">
                    <a:latin typeface="MoolBoran" panose="020B0100010101010101" pitchFamily="34" charset="0"/>
                    <a:cs typeface="MoolBoran" panose="020B0100010101010101" pitchFamily="34" charset="0"/>
                  </a:rPr>
                  <a:t>In-Situ Sampling</a:t>
                </a:r>
              </a:p>
            </p:txBody>
          </p:sp>
          <p:sp>
            <p:nvSpPr>
              <p:cNvPr id="41" name="TextBox 40">
                <a:extLst>
                  <a:ext uri="{FF2B5EF4-FFF2-40B4-BE49-F238E27FC236}">
                    <a16:creationId xmlns:a16="http://schemas.microsoft.com/office/drawing/2014/main" id="{6FF9217D-BC44-4C30-BD7C-EECE24AECC36}"/>
                  </a:ext>
                </a:extLst>
              </p:cNvPr>
              <p:cNvSpPr txBox="1"/>
              <p:nvPr/>
            </p:nvSpPr>
            <p:spPr>
              <a:xfrm>
                <a:off x="12399264" y="14900085"/>
                <a:ext cx="7648422" cy="369332"/>
              </a:xfrm>
              <a:prstGeom prst="rect">
                <a:avLst/>
              </a:prstGeom>
              <a:noFill/>
            </p:spPr>
            <p:txBody>
              <a:bodyPr wrap="square" rtlCol="0">
                <a:spAutoFit/>
              </a:bodyPr>
              <a:lstStyle/>
              <a:p>
                <a:endParaRPr lang="en-US"/>
              </a:p>
            </p:txBody>
          </p:sp>
        </p:grpSp>
        <p:sp>
          <p:nvSpPr>
            <p:cNvPr id="47" name="TextBox 46">
              <a:extLst>
                <a:ext uri="{FF2B5EF4-FFF2-40B4-BE49-F238E27FC236}">
                  <a16:creationId xmlns:a16="http://schemas.microsoft.com/office/drawing/2014/main" id="{9C2FC26A-4ABE-56E5-CAA4-7CAD61CA1A04}"/>
                </a:ext>
              </a:extLst>
            </p:cNvPr>
            <p:cNvSpPr txBox="1"/>
            <p:nvPr/>
          </p:nvSpPr>
          <p:spPr>
            <a:xfrm>
              <a:off x="22844959" y="14575652"/>
              <a:ext cx="8275952" cy="2635044"/>
            </a:xfrm>
            <a:prstGeom prst="rect">
              <a:avLst/>
            </a:prstGeom>
            <a:noFill/>
          </p:spPr>
          <p:txBody>
            <a:bodyPr wrap="square" rtlCol="0">
              <a:spAutoFit/>
            </a:bodyPr>
            <a:lstStyle/>
            <a:p>
              <a:pPr algn="l"/>
              <a:r>
                <a:rPr lang="en-US" sz="3200" b="0" i="0">
                  <a:solidFill>
                    <a:srgbClr val="000004"/>
                  </a:solidFill>
                  <a:effectLst/>
                  <a:latin typeface="MoolBoran" panose="020B0100010101010101" pitchFamily="34" charset="0"/>
                  <a:cs typeface="MoolBoran" panose="020B0100010101010101" pitchFamily="34" charset="0"/>
                </a:rPr>
                <a:t>Utilizing the </a:t>
              </a:r>
              <a:r>
                <a:rPr lang="en-US" sz="3200" b="0" i="0">
                  <a:solidFill>
                    <a:srgbClr val="F76B34"/>
                  </a:solidFill>
                  <a:effectLst/>
                  <a:latin typeface="MoolBoran" panose="020B0100010101010101" pitchFamily="34" charset="0"/>
                  <a:cs typeface="MoolBoran" panose="020B0100010101010101" pitchFamily="34" charset="0"/>
                </a:rPr>
                <a:t>Acrobat</a:t>
              </a:r>
              <a:r>
                <a:rPr lang="en-US" sz="3200" b="0" i="0">
                  <a:solidFill>
                    <a:srgbClr val="000004"/>
                  </a:solidFill>
                  <a:effectLst/>
                  <a:latin typeface="MoolBoran" panose="020B0100010101010101" pitchFamily="34" charset="0"/>
                  <a:cs typeface="MoolBoran" panose="020B0100010101010101" pitchFamily="34" charset="0"/>
                </a:rPr>
                <a:t>, we conducted </a:t>
              </a:r>
              <a:r>
                <a:rPr lang="en-US" sz="3200" b="0" i="0">
                  <a:solidFill>
                    <a:srgbClr val="F76B34"/>
                  </a:solidFill>
                  <a:effectLst/>
                  <a:latin typeface="MoolBoran" panose="020B0100010101010101" pitchFamily="34" charset="0"/>
                  <a:cs typeface="MoolBoran" panose="020B0100010101010101" pitchFamily="34" charset="0"/>
                </a:rPr>
                <a:t>seven transects</a:t>
              </a:r>
              <a:r>
                <a:rPr lang="en-US" sz="3200" b="0" i="0">
                  <a:solidFill>
                    <a:srgbClr val="000004"/>
                  </a:solidFill>
                  <a:effectLst/>
                  <a:latin typeface="MoolBoran" panose="020B0100010101010101" pitchFamily="34" charset="0"/>
                  <a:cs typeface="MoolBoran" panose="020B0100010101010101" pitchFamily="34" charset="0"/>
                </a:rPr>
                <a:t> on </a:t>
              </a:r>
              <a:r>
                <a:rPr lang="en-US" sz="3200">
                  <a:solidFill>
                    <a:srgbClr val="000004"/>
                  </a:solidFill>
                  <a:latin typeface="MoolBoran" panose="020B0100010101010101" pitchFamily="34" charset="0"/>
                  <a:cs typeface="MoolBoran" panose="020B0100010101010101" pitchFamily="34" charset="0"/>
                </a:rPr>
                <a:t>May 5, 2023, at the mouth of the inlet. Each transect was 4.5 km long, extending up to 4.5 km offshore. The Acrobat goes up and down in the water like a yo-yo, as it is pulled behind the vessel. This approach enables </a:t>
              </a:r>
              <a:r>
                <a:rPr lang="en-US" sz="3200">
                  <a:solidFill>
                    <a:srgbClr val="F76B34"/>
                  </a:solidFill>
                  <a:latin typeface="MoolBoran" panose="020B0100010101010101" pitchFamily="34" charset="0"/>
                  <a:cs typeface="MoolBoran" panose="020B0100010101010101" pitchFamily="34" charset="0"/>
                </a:rPr>
                <a:t>chlorophyll measurements</a:t>
              </a:r>
              <a:r>
                <a:rPr lang="en-US" sz="3200">
                  <a:solidFill>
                    <a:srgbClr val="000004"/>
                  </a:solidFill>
                  <a:latin typeface="MoolBoran" panose="020B0100010101010101" pitchFamily="34" charset="0"/>
                  <a:cs typeface="MoolBoran" panose="020B0100010101010101" pitchFamily="34" charset="0"/>
                </a:rPr>
                <a:t> throughout the first 10 meters of the water column.  </a:t>
              </a:r>
              <a:endParaRPr lang="en-US" sz="3200" b="0" i="0">
                <a:solidFill>
                  <a:srgbClr val="000004"/>
                </a:solidFill>
                <a:effectLst/>
                <a:latin typeface="MoolBoran" panose="020B0100010101010101" pitchFamily="34" charset="0"/>
                <a:cs typeface="MoolBoran" panose="020B0100010101010101" pitchFamily="34" charset="0"/>
              </a:endParaRPr>
            </a:p>
          </p:txBody>
        </p:sp>
        <p:grpSp>
          <p:nvGrpSpPr>
            <p:cNvPr id="1134" name="Group 1133">
              <a:extLst>
                <a:ext uri="{FF2B5EF4-FFF2-40B4-BE49-F238E27FC236}">
                  <a16:creationId xmlns:a16="http://schemas.microsoft.com/office/drawing/2014/main" id="{E9AD99EC-9A27-5DF6-C685-93EFD9026749}"/>
                </a:ext>
              </a:extLst>
            </p:cNvPr>
            <p:cNvGrpSpPr/>
            <p:nvPr/>
          </p:nvGrpSpPr>
          <p:grpSpPr>
            <a:xfrm>
              <a:off x="22864916" y="17504308"/>
              <a:ext cx="8661569" cy="7232505"/>
              <a:chOff x="22864916" y="17504308"/>
              <a:chExt cx="8661569" cy="7232505"/>
            </a:xfrm>
          </p:grpSpPr>
          <p:pic>
            <p:nvPicPr>
              <p:cNvPr id="46" name="Picture 45" descr="A person holding a machine in the air&#10;&#10;Description automatically generated">
                <a:extLst>
                  <a:ext uri="{FF2B5EF4-FFF2-40B4-BE49-F238E27FC236}">
                    <a16:creationId xmlns:a16="http://schemas.microsoft.com/office/drawing/2014/main" id="{0BB92A02-B32A-459D-B4E2-EA266A150AE6}"/>
                  </a:ext>
                </a:extLst>
              </p:cNvPr>
              <p:cNvPicPr>
                <a:picLocks noChangeAspect="1"/>
              </p:cNvPicPr>
              <p:nvPr/>
            </p:nvPicPr>
            <p:blipFill rotWithShape="1">
              <a:blip r:embed="rId19"/>
              <a:srcRect l="14594" t="21622" r="3078"/>
              <a:stretch/>
            </p:blipFill>
            <p:spPr>
              <a:xfrm>
                <a:off x="22877075" y="17635350"/>
                <a:ext cx="2431432" cy="2260590"/>
              </a:xfrm>
              <a:prstGeom prst="rect">
                <a:avLst/>
              </a:prstGeom>
            </p:spPr>
          </p:pic>
          <p:pic>
            <p:nvPicPr>
              <p:cNvPr id="1049" name="Picture 1048" descr="A map of a sea&#10;&#10;Description automatically generated">
                <a:extLst>
                  <a:ext uri="{FF2B5EF4-FFF2-40B4-BE49-F238E27FC236}">
                    <a16:creationId xmlns:a16="http://schemas.microsoft.com/office/drawing/2014/main" id="{C529A091-5943-0815-C4A1-1B9B10339A36}"/>
                  </a:ext>
                </a:extLst>
              </p:cNvPr>
              <p:cNvPicPr>
                <a:picLocks noChangeAspect="1"/>
              </p:cNvPicPr>
              <p:nvPr/>
            </p:nvPicPr>
            <p:blipFill>
              <a:blip r:embed="rId20"/>
              <a:stretch>
                <a:fillRect/>
              </a:stretch>
            </p:blipFill>
            <p:spPr>
              <a:xfrm>
                <a:off x="25449788" y="17504308"/>
                <a:ext cx="2660447" cy="2380583"/>
              </a:xfrm>
              <a:prstGeom prst="rect">
                <a:avLst/>
              </a:prstGeom>
            </p:spPr>
          </p:pic>
          <p:pic>
            <p:nvPicPr>
              <p:cNvPr id="1078" name="Picture 1077" descr="A green and black text&#10;&#10;Description automatically generated">
                <a:extLst>
                  <a:ext uri="{FF2B5EF4-FFF2-40B4-BE49-F238E27FC236}">
                    <a16:creationId xmlns:a16="http://schemas.microsoft.com/office/drawing/2014/main" id="{81C75199-DBED-969F-C4EF-3581EC94B07D}"/>
                  </a:ext>
                </a:extLst>
              </p:cNvPr>
              <p:cNvPicPr>
                <a:picLocks noChangeAspect="1"/>
              </p:cNvPicPr>
              <p:nvPr/>
            </p:nvPicPr>
            <p:blipFill>
              <a:blip r:embed="rId21"/>
              <a:stretch>
                <a:fillRect/>
              </a:stretch>
            </p:blipFill>
            <p:spPr>
              <a:xfrm>
                <a:off x="30777146" y="18223720"/>
                <a:ext cx="749339" cy="5468582"/>
              </a:xfrm>
              <a:prstGeom prst="rect">
                <a:avLst/>
              </a:prstGeom>
            </p:spPr>
          </p:pic>
          <p:grpSp>
            <p:nvGrpSpPr>
              <p:cNvPr id="1126" name="Group 1125">
                <a:extLst>
                  <a:ext uri="{FF2B5EF4-FFF2-40B4-BE49-F238E27FC236}">
                    <a16:creationId xmlns:a16="http://schemas.microsoft.com/office/drawing/2014/main" id="{0464D287-5758-A589-154B-965E3C26B31C}"/>
                  </a:ext>
                </a:extLst>
              </p:cNvPr>
              <p:cNvGrpSpPr/>
              <p:nvPr/>
            </p:nvGrpSpPr>
            <p:grpSpPr>
              <a:xfrm>
                <a:off x="22864916" y="19895940"/>
                <a:ext cx="2573842" cy="2403156"/>
                <a:chOff x="22864916" y="19895940"/>
                <a:chExt cx="2573842" cy="2403156"/>
              </a:xfrm>
            </p:grpSpPr>
            <p:pic>
              <p:nvPicPr>
                <p:cNvPr id="1095" name="Picture 1094" descr="A green and grey graph&#10;&#10;Description automatically generated">
                  <a:extLst>
                    <a:ext uri="{FF2B5EF4-FFF2-40B4-BE49-F238E27FC236}">
                      <a16:creationId xmlns:a16="http://schemas.microsoft.com/office/drawing/2014/main" id="{4F0148A0-E8AF-206F-00AB-FC5A3AF1CF44}"/>
                    </a:ext>
                  </a:extLst>
                </p:cNvPr>
                <p:cNvPicPr>
                  <a:picLocks noChangeAspect="1"/>
                </p:cNvPicPr>
                <p:nvPr/>
              </p:nvPicPr>
              <p:blipFill>
                <a:blip r:embed="rId22"/>
                <a:stretch>
                  <a:fillRect/>
                </a:stretch>
              </p:blipFill>
              <p:spPr>
                <a:xfrm>
                  <a:off x="22864916" y="19991239"/>
                  <a:ext cx="2460233" cy="2307857"/>
                </a:xfrm>
                <a:prstGeom prst="rect">
                  <a:avLst/>
                </a:prstGeom>
              </p:spPr>
            </p:pic>
            <p:sp>
              <p:nvSpPr>
                <p:cNvPr id="1081" name="TextBox 1080">
                  <a:extLst>
                    <a:ext uri="{FF2B5EF4-FFF2-40B4-BE49-F238E27FC236}">
                      <a16:creationId xmlns:a16="http://schemas.microsoft.com/office/drawing/2014/main" id="{CB58F3B8-4E43-6422-521A-DE4E3F599DE4}"/>
                    </a:ext>
                  </a:extLst>
                </p:cNvPr>
                <p:cNvSpPr txBox="1"/>
                <p:nvPr/>
              </p:nvSpPr>
              <p:spPr>
                <a:xfrm>
                  <a:off x="22995940" y="19895940"/>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083" name="TextBox 1082">
                  <a:extLst>
                    <a:ext uri="{FF2B5EF4-FFF2-40B4-BE49-F238E27FC236}">
                      <a16:creationId xmlns:a16="http://schemas.microsoft.com/office/drawing/2014/main" id="{E836A9E1-6457-B167-E05B-925B170F8B1C}"/>
                    </a:ext>
                  </a:extLst>
                </p:cNvPr>
                <p:cNvSpPr txBox="1"/>
                <p:nvPr/>
              </p:nvSpPr>
              <p:spPr>
                <a:xfrm>
                  <a:off x="25023177" y="19895940"/>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25" name="Group 1124">
                <a:extLst>
                  <a:ext uri="{FF2B5EF4-FFF2-40B4-BE49-F238E27FC236}">
                    <a16:creationId xmlns:a16="http://schemas.microsoft.com/office/drawing/2014/main" id="{45AEE0DF-34D0-E44C-568A-C37BDDBB8D53}"/>
                  </a:ext>
                </a:extLst>
              </p:cNvPr>
              <p:cNvGrpSpPr/>
              <p:nvPr/>
            </p:nvGrpSpPr>
            <p:grpSpPr>
              <a:xfrm>
                <a:off x="25487587" y="19895940"/>
                <a:ext cx="2568475" cy="2404342"/>
                <a:chOff x="25487587" y="19895940"/>
                <a:chExt cx="2568475" cy="2404342"/>
              </a:xfrm>
            </p:grpSpPr>
            <p:pic>
              <p:nvPicPr>
                <p:cNvPr id="1097" name="Picture 1096" descr="A green and white graph&#10;&#10;Description automatically generated">
                  <a:extLst>
                    <a:ext uri="{FF2B5EF4-FFF2-40B4-BE49-F238E27FC236}">
                      <a16:creationId xmlns:a16="http://schemas.microsoft.com/office/drawing/2014/main" id="{33A25A24-8ED3-0A0E-749C-D157112C47EC}"/>
                    </a:ext>
                  </a:extLst>
                </p:cNvPr>
                <p:cNvPicPr>
                  <a:picLocks noChangeAspect="1"/>
                </p:cNvPicPr>
                <p:nvPr/>
              </p:nvPicPr>
              <p:blipFill>
                <a:blip r:embed="rId23"/>
                <a:stretch>
                  <a:fillRect/>
                </a:stretch>
              </p:blipFill>
              <p:spPr>
                <a:xfrm>
                  <a:off x="25487587" y="19992425"/>
                  <a:ext cx="2460233" cy="2307857"/>
                </a:xfrm>
                <a:prstGeom prst="rect">
                  <a:avLst/>
                </a:prstGeom>
              </p:spPr>
            </p:pic>
            <p:sp>
              <p:nvSpPr>
                <p:cNvPr id="1084" name="TextBox 1083">
                  <a:extLst>
                    <a:ext uri="{FF2B5EF4-FFF2-40B4-BE49-F238E27FC236}">
                      <a16:creationId xmlns:a16="http://schemas.microsoft.com/office/drawing/2014/main" id="{3F8B60C6-E76F-4A87-F8DE-2D73976DE88B}"/>
                    </a:ext>
                  </a:extLst>
                </p:cNvPr>
                <p:cNvSpPr txBox="1"/>
                <p:nvPr/>
              </p:nvSpPr>
              <p:spPr>
                <a:xfrm>
                  <a:off x="25613555" y="19895940"/>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085" name="TextBox 1084">
                  <a:extLst>
                    <a:ext uri="{FF2B5EF4-FFF2-40B4-BE49-F238E27FC236}">
                      <a16:creationId xmlns:a16="http://schemas.microsoft.com/office/drawing/2014/main" id="{CCBCC150-253F-65FD-386F-73363A0E40B5}"/>
                    </a:ext>
                  </a:extLst>
                </p:cNvPr>
                <p:cNvSpPr txBox="1"/>
                <p:nvPr/>
              </p:nvSpPr>
              <p:spPr>
                <a:xfrm>
                  <a:off x="27640481" y="19895941"/>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24" name="Group 1123">
                <a:extLst>
                  <a:ext uri="{FF2B5EF4-FFF2-40B4-BE49-F238E27FC236}">
                    <a16:creationId xmlns:a16="http://schemas.microsoft.com/office/drawing/2014/main" id="{C9C2D513-0B40-00B6-69FD-CD6DAF77F057}"/>
                  </a:ext>
                </a:extLst>
              </p:cNvPr>
              <p:cNvGrpSpPr/>
              <p:nvPr/>
            </p:nvGrpSpPr>
            <p:grpSpPr>
              <a:xfrm>
                <a:off x="28154475" y="19891059"/>
                <a:ext cx="2579052" cy="2398924"/>
                <a:chOff x="28154475" y="19891059"/>
                <a:chExt cx="2579052" cy="2398924"/>
              </a:xfrm>
            </p:grpSpPr>
            <p:pic>
              <p:nvPicPr>
                <p:cNvPr id="1099" name="Picture 1098" descr="A graph of a graph of a graph&#10;&#10;Description automatically generated with medium confidence">
                  <a:extLst>
                    <a:ext uri="{FF2B5EF4-FFF2-40B4-BE49-F238E27FC236}">
                      <a16:creationId xmlns:a16="http://schemas.microsoft.com/office/drawing/2014/main" id="{4B34FD01-009B-696C-DD49-23BD262EBE0B}"/>
                    </a:ext>
                  </a:extLst>
                </p:cNvPr>
                <p:cNvPicPr>
                  <a:picLocks noChangeAspect="1"/>
                </p:cNvPicPr>
                <p:nvPr/>
              </p:nvPicPr>
              <p:blipFill>
                <a:blip r:embed="rId24"/>
                <a:stretch>
                  <a:fillRect/>
                </a:stretch>
              </p:blipFill>
              <p:spPr>
                <a:xfrm>
                  <a:off x="28154475" y="19982126"/>
                  <a:ext cx="2460233" cy="2307857"/>
                </a:xfrm>
                <a:prstGeom prst="rect">
                  <a:avLst/>
                </a:prstGeom>
              </p:spPr>
            </p:pic>
            <p:sp>
              <p:nvSpPr>
                <p:cNvPr id="1086" name="TextBox 1085">
                  <a:extLst>
                    <a:ext uri="{FF2B5EF4-FFF2-40B4-BE49-F238E27FC236}">
                      <a16:creationId xmlns:a16="http://schemas.microsoft.com/office/drawing/2014/main" id="{57FABF06-9661-5888-97EE-8C3DEA82EF72}"/>
                    </a:ext>
                  </a:extLst>
                </p:cNvPr>
                <p:cNvSpPr txBox="1"/>
                <p:nvPr/>
              </p:nvSpPr>
              <p:spPr>
                <a:xfrm>
                  <a:off x="28290709" y="19891059"/>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087" name="TextBox 1086">
                  <a:extLst>
                    <a:ext uri="{FF2B5EF4-FFF2-40B4-BE49-F238E27FC236}">
                      <a16:creationId xmlns:a16="http://schemas.microsoft.com/office/drawing/2014/main" id="{0BA9295A-6CCF-197B-D308-084CBDD21E1D}"/>
                    </a:ext>
                  </a:extLst>
                </p:cNvPr>
                <p:cNvSpPr txBox="1"/>
                <p:nvPr/>
              </p:nvSpPr>
              <p:spPr>
                <a:xfrm>
                  <a:off x="30317946" y="19891059"/>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23" name="Group 1122">
                <a:extLst>
                  <a:ext uri="{FF2B5EF4-FFF2-40B4-BE49-F238E27FC236}">
                    <a16:creationId xmlns:a16="http://schemas.microsoft.com/office/drawing/2014/main" id="{DD79A66E-D8FA-8F5B-6000-BEF5D6D3265D}"/>
                  </a:ext>
                </a:extLst>
              </p:cNvPr>
              <p:cNvGrpSpPr/>
              <p:nvPr/>
            </p:nvGrpSpPr>
            <p:grpSpPr>
              <a:xfrm>
                <a:off x="28154475" y="17516243"/>
                <a:ext cx="2579052" cy="2415008"/>
                <a:chOff x="28154475" y="17516243"/>
                <a:chExt cx="2579052" cy="2415008"/>
              </a:xfrm>
            </p:grpSpPr>
            <p:pic>
              <p:nvPicPr>
                <p:cNvPr id="1093" name="Picture 1092" descr="A graph of a graph showing a gradient of a gradient of a gradient&#10;&#10;Description automatically generated with medium confidence">
                  <a:extLst>
                    <a:ext uri="{FF2B5EF4-FFF2-40B4-BE49-F238E27FC236}">
                      <a16:creationId xmlns:a16="http://schemas.microsoft.com/office/drawing/2014/main" id="{F61B45E6-7A99-9A02-F25A-D79257EC20BC}"/>
                    </a:ext>
                  </a:extLst>
                </p:cNvPr>
                <p:cNvPicPr>
                  <a:picLocks noChangeAspect="1"/>
                </p:cNvPicPr>
                <p:nvPr/>
              </p:nvPicPr>
              <p:blipFill>
                <a:blip r:embed="rId25"/>
                <a:stretch>
                  <a:fillRect/>
                </a:stretch>
              </p:blipFill>
              <p:spPr>
                <a:xfrm>
                  <a:off x="28154475" y="17623394"/>
                  <a:ext cx="2460233" cy="2307857"/>
                </a:xfrm>
                <a:prstGeom prst="rect">
                  <a:avLst/>
                </a:prstGeom>
              </p:spPr>
            </p:pic>
            <p:sp>
              <p:nvSpPr>
                <p:cNvPr id="1088" name="TextBox 1087">
                  <a:extLst>
                    <a:ext uri="{FF2B5EF4-FFF2-40B4-BE49-F238E27FC236}">
                      <a16:creationId xmlns:a16="http://schemas.microsoft.com/office/drawing/2014/main" id="{4867A4A8-FC82-ABC0-C4CC-4BDB1E68F435}"/>
                    </a:ext>
                  </a:extLst>
                </p:cNvPr>
                <p:cNvSpPr txBox="1"/>
                <p:nvPr/>
              </p:nvSpPr>
              <p:spPr>
                <a:xfrm>
                  <a:off x="28290709" y="17516243"/>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089" name="TextBox 1088">
                  <a:extLst>
                    <a:ext uri="{FF2B5EF4-FFF2-40B4-BE49-F238E27FC236}">
                      <a16:creationId xmlns:a16="http://schemas.microsoft.com/office/drawing/2014/main" id="{E9F91FF2-A75F-7C0C-3978-603C8FDC01B0}"/>
                    </a:ext>
                  </a:extLst>
                </p:cNvPr>
                <p:cNvSpPr txBox="1"/>
                <p:nvPr/>
              </p:nvSpPr>
              <p:spPr>
                <a:xfrm>
                  <a:off x="30317946" y="17516243"/>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28" name="Group 1127">
                <a:extLst>
                  <a:ext uri="{FF2B5EF4-FFF2-40B4-BE49-F238E27FC236}">
                    <a16:creationId xmlns:a16="http://schemas.microsoft.com/office/drawing/2014/main" id="{61545BD2-1563-7593-3520-F5FBDA282C6F}"/>
                  </a:ext>
                </a:extLst>
              </p:cNvPr>
              <p:cNvGrpSpPr/>
              <p:nvPr/>
            </p:nvGrpSpPr>
            <p:grpSpPr>
              <a:xfrm>
                <a:off x="22864916" y="22332568"/>
                <a:ext cx="2573842" cy="2401060"/>
                <a:chOff x="22864916" y="22332568"/>
                <a:chExt cx="2573842" cy="2401060"/>
              </a:xfrm>
            </p:grpSpPr>
            <p:pic>
              <p:nvPicPr>
                <p:cNvPr id="1101" name="Picture 1100" descr="A green and grey graph&#10;&#10;Description automatically generated">
                  <a:extLst>
                    <a:ext uri="{FF2B5EF4-FFF2-40B4-BE49-F238E27FC236}">
                      <a16:creationId xmlns:a16="http://schemas.microsoft.com/office/drawing/2014/main" id="{B28D7138-8F6E-A9FE-6A0B-E21032DCF7CD}"/>
                    </a:ext>
                  </a:extLst>
                </p:cNvPr>
                <p:cNvPicPr>
                  <a:picLocks noChangeAspect="1"/>
                </p:cNvPicPr>
                <p:nvPr/>
              </p:nvPicPr>
              <p:blipFill>
                <a:blip r:embed="rId26"/>
                <a:stretch>
                  <a:fillRect/>
                </a:stretch>
              </p:blipFill>
              <p:spPr>
                <a:xfrm>
                  <a:off x="22864916" y="22425771"/>
                  <a:ext cx="2460233" cy="2307857"/>
                </a:xfrm>
                <a:prstGeom prst="rect">
                  <a:avLst/>
                </a:prstGeom>
              </p:spPr>
            </p:pic>
            <p:sp>
              <p:nvSpPr>
                <p:cNvPr id="1117" name="TextBox 1116">
                  <a:extLst>
                    <a:ext uri="{FF2B5EF4-FFF2-40B4-BE49-F238E27FC236}">
                      <a16:creationId xmlns:a16="http://schemas.microsoft.com/office/drawing/2014/main" id="{E19F08E8-493C-BCD1-CB7E-21C4406E3707}"/>
                    </a:ext>
                  </a:extLst>
                </p:cNvPr>
                <p:cNvSpPr txBox="1"/>
                <p:nvPr/>
              </p:nvSpPr>
              <p:spPr>
                <a:xfrm>
                  <a:off x="22995940" y="22332568"/>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118" name="TextBox 1117">
                  <a:extLst>
                    <a:ext uri="{FF2B5EF4-FFF2-40B4-BE49-F238E27FC236}">
                      <a16:creationId xmlns:a16="http://schemas.microsoft.com/office/drawing/2014/main" id="{BD6477BB-B7CA-D2DE-64A3-EB4B8E53FEF0}"/>
                    </a:ext>
                  </a:extLst>
                </p:cNvPr>
                <p:cNvSpPr txBox="1"/>
                <p:nvPr/>
              </p:nvSpPr>
              <p:spPr>
                <a:xfrm>
                  <a:off x="25023177" y="22332568"/>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30" name="Group 1129">
                <a:extLst>
                  <a:ext uri="{FF2B5EF4-FFF2-40B4-BE49-F238E27FC236}">
                    <a16:creationId xmlns:a16="http://schemas.microsoft.com/office/drawing/2014/main" id="{03EDA17E-94F3-3CCE-1B82-95606AF4FFA3}"/>
                  </a:ext>
                </a:extLst>
              </p:cNvPr>
              <p:cNvGrpSpPr/>
              <p:nvPr/>
            </p:nvGrpSpPr>
            <p:grpSpPr>
              <a:xfrm>
                <a:off x="25510016" y="22332567"/>
                <a:ext cx="2583456" cy="2400945"/>
                <a:chOff x="25510016" y="22332567"/>
                <a:chExt cx="2583456" cy="2400945"/>
              </a:xfrm>
            </p:grpSpPr>
            <p:pic>
              <p:nvPicPr>
                <p:cNvPr id="1103" name="Picture 1102" descr="A green and grey graph&#10;&#10;Description automatically generated">
                  <a:extLst>
                    <a:ext uri="{FF2B5EF4-FFF2-40B4-BE49-F238E27FC236}">
                      <a16:creationId xmlns:a16="http://schemas.microsoft.com/office/drawing/2014/main" id="{94006207-F26B-3D4B-DC52-85B253FE2E77}"/>
                    </a:ext>
                  </a:extLst>
                </p:cNvPr>
                <p:cNvPicPr>
                  <a:picLocks noChangeAspect="1"/>
                </p:cNvPicPr>
                <p:nvPr/>
              </p:nvPicPr>
              <p:blipFill>
                <a:blip r:embed="rId27"/>
                <a:stretch>
                  <a:fillRect/>
                </a:stretch>
              </p:blipFill>
              <p:spPr>
                <a:xfrm>
                  <a:off x="25510016" y="22425655"/>
                  <a:ext cx="2460233" cy="2307857"/>
                </a:xfrm>
                <a:prstGeom prst="rect">
                  <a:avLst/>
                </a:prstGeom>
              </p:spPr>
            </p:pic>
            <p:sp>
              <p:nvSpPr>
                <p:cNvPr id="1119" name="TextBox 1118">
                  <a:extLst>
                    <a:ext uri="{FF2B5EF4-FFF2-40B4-BE49-F238E27FC236}">
                      <a16:creationId xmlns:a16="http://schemas.microsoft.com/office/drawing/2014/main" id="{BB041326-6400-D640-35DE-30A538856712}"/>
                    </a:ext>
                  </a:extLst>
                </p:cNvPr>
                <p:cNvSpPr txBox="1"/>
                <p:nvPr/>
              </p:nvSpPr>
              <p:spPr>
                <a:xfrm>
                  <a:off x="25650654" y="22332567"/>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120" name="TextBox 1119">
                  <a:extLst>
                    <a:ext uri="{FF2B5EF4-FFF2-40B4-BE49-F238E27FC236}">
                      <a16:creationId xmlns:a16="http://schemas.microsoft.com/office/drawing/2014/main" id="{39E2E8AC-761C-4502-BEC7-C1C2F2F8A02D}"/>
                    </a:ext>
                  </a:extLst>
                </p:cNvPr>
                <p:cNvSpPr txBox="1"/>
                <p:nvPr/>
              </p:nvSpPr>
              <p:spPr>
                <a:xfrm>
                  <a:off x="27677891" y="22332567"/>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nvGrpSpPr>
              <p:cNvPr id="1132" name="Group 1131">
                <a:extLst>
                  <a:ext uri="{FF2B5EF4-FFF2-40B4-BE49-F238E27FC236}">
                    <a16:creationId xmlns:a16="http://schemas.microsoft.com/office/drawing/2014/main" id="{FC5B8CD3-2137-829B-19FF-793B4A287758}"/>
                  </a:ext>
                </a:extLst>
              </p:cNvPr>
              <p:cNvGrpSpPr/>
              <p:nvPr/>
            </p:nvGrpSpPr>
            <p:grpSpPr>
              <a:xfrm>
                <a:off x="28154475" y="22332567"/>
                <a:ext cx="2579052" cy="2404246"/>
                <a:chOff x="28154475" y="22332567"/>
                <a:chExt cx="2579052" cy="2404246"/>
              </a:xfrm>
            </p:grpSpPr>
            <p:pic>
              <p:nvPicPr>
                <p:cNvPr id="1105" name="Picture 1104" descr="A green and black graph&#10;&#10;Description automatically generated">
                  <a:extLst>
                    <a:ext uri="{FF2B5EF4-FFF2-40B4-BE49-F238E27FC236}">
                      <a16:creationId xmlns:a16="http://schemas.microsoft.com/office/drawing/2014/main" id="{AA383C8C-5AC2-D574-AEB5-3C2F26E87118}"/>
                    </a:ext>
                  </a:extLst>
                </p:cNvPr>
                <p:cNvPicPr>
                  <a:picLocks noChangeAspect="1"/>
                </p:cNvPicPr>
                <p:nvPr/>
              </p:nvPicPr>
              <p:blipFill>
                <a:blip r:embed="rId28"/>
                <a:stretch>
                  <a:fillRect/>
                </a:stretch>
              </p:blipFill>
              <p:spPr>
                <a:xfrm>
                  <a:off x="28154475" y="22434896"/>
                  <a:ext cx="2460233" cy="2301917"/>
                </a:xfrm>
                <a:prstGeom prst="rect">
                  <a:avLst/>
                </a:prstGeom>
              </p:spPr>
            </p:pic>
            <p:sp>
              <p:nvSpPr>
                <p:cNvPr id="1121" name="TextBox 1120">
                  <a:extLst>
                    <a:ext uri="{FF2B5EF4-FFF2-40B4-BE49-F238E27FC236}">
                      <a16:creationId xmlns:a16="http://schemas.microsoft.com/office/drawing/2014/main" id="{86BAB5DD-E2F0-2913-0717-097B747F19A1}"/>
                    </a:ext>
                  </a:extLst>
                </p:cNvPr>
                <p:cNvSpPr txBox="1"/>
                <p:nvPr/>
              </p:nvSpPr>
              <p:spPr>
                <a:xfrm>
                  <a:off x="28290709" y="22332567"/>
                  <a:ext cx="415581" cy="246221"/>
                </a:xfrm>
                <a:prstGeom prst="rect">
                  <a:avLst/>
                </a:prstGeom>
                <a:noFill/>
              </p:spPr>
              <p:txBody>
                <a:bodyPr wrap="square" rtlCol="0">
                  <a:spAutoFit/>
                </a:bodyPr>
                <a:lstStyle/>
                <a:p>
                  <a:r>
                    <a:rPr lang="en-US" sz="1000">
                      <a:latin typeface="+mj-lt"/>
                      <a:cs typeface="Times New Roman" panose="02020603050405020304" pitchFamily="18" charset="0"/>
                    </a:rPr>
                    <a:t>SW</a:t>
                  </a:r>
                </a:p>
              </p:txBody>
            </p:sp>
            <p:sp>
              <p:nvSpPr>
                <p:cNvPr id="1122" name="TextBox 1121">
                  <a:extLst>
                    <a:ext uri="{FF2B5EF4-FFF2-40B4-BE49-F238E27FC236}">
                      <a16:creationId xmlns:a16="http://schemas.microsoft.com/office/drawing/2014/main" id="{A302E34A-8348-3E52-F458-D37FC9171D32}"/>
                    </a:ext>
                  </a:extLst>
                </p:cNvPr>
                <p:cNvSpPr txBox="1"/>
                <p:nvPr/>
              </p:nvSpPr>
              <p:spPr>
                <a:xfrm>
                  <a:off x="30317946" y="22332567"/>
                  <a:ext cx="415581" cy="246221"/>
                </a:xfrm>
                <a:prstGeom prst="rect">
                  <a:avLst/>
                </a:prstGeom>
                <a:noFill/>
              </p:spPr>
              <p:txBody>
                <a:bodyPr wrap="square" rtlCol="0">
                  <a:spAutoFit/>
                </a:bodyPr>
                <a:lstStyle/>
                <a:p>
                  <a:r>
                    <a:rPr lang="en-US" sz="1000">
                      <a:latin typeface="+mj-lt"/>
                      <a:cs typeface="Times New Roman" panose="02020603050405020304" pitchFamily="18" charset="0"/>
                    </a:rPr>
                    <a:t>NE</a:t>
                  </a:r>
                </a:p>
              </p:txBody>
            </p:sp>
          </p:grpSp>
        </p:grpSp>
      </p:grpSp>
      <p:grpSp>
        <p:nvGrpSpPr>
          <p:cNvPr id="48" name="Group 47">
            <a:extLst>
              <a:ext uri="{FF2B5EF4-FFF2-40B4-BE49-F238E27FC236}">
                <a16:creationId xmlns:a16="http://schemas.microsoft.com/office/drawing/2014/main" id="{7FEA28AD-DCE4-65F2-5771-1F7C5DFDE2B7}"/>
              </a:ext>
            </a:extLst>
          </p:cNvPr>
          <p:cNvGrpSpPr/>
          <p:nvPr/>
        </p:nvGrpSpPr>
        <p:grpSpPr>
          <a:xfrm>
            <a:off x="1155867" y="30122353"/>
            <a:ext cx="12609470" cy="5433540"/>
            <a:chOff x="1239873" y="30089302"/>
            <a:chExt cx="11930406" cy="5140925"/>
          </a:xfrm>
        </p:grpSpPr>
        <p:pic>
          <p:nvPicPr>
            <p:cNvPr id="22" name="Picture 21" descr="A graph with blue dots and a red line&#10;&#10;Description automatically generated">
              <a:extLst>
                <a:ext uri="{FF2B5EF4-FFF2-40B4-BE49-F238E27FC236}">
                  <a16:creationId xmlns:a16="http://schemas.microsoft.com/office/drawing/2014/main" id="{1C381B78-D44B-6F2E-192C-9AC49578E510}"/>
                </a:ext>
              </a:extLst>
            </p:cNvPr>
            <p:cNvPicPr>
              <a:picLocks noChangeAspect="1"/>
            </p:cNvPicPr>
            <p:nvPr/>
          </p:nvPicPr>
          <p:blipFill>
            <a:blip r:embed="rId29"/>
            <a:stretch>
              <a:fillRect/>
            </a:stretch>
          </p:blipFill>
          <p:spPr>
            <a:xfrm>
              <a:off x="1239873" y="30099763"/>
              <a:ext cx="4004479" cy="2558960"/>
            </a:xfrm>
            <a:prstGeom prst="rect">
              <a:avLst/>
            </a:prstGeom>
          </p:spPr>
        </p:pic>
        <p:pic>
          <p:nvPicPr>
            <p:cNvPr id="24" name="Picture 23" descr="A graph with a red line and blue dots&#10;&#10;Description automatically generated">
              <a:extLst>
                <a:ext uri="{FF2B5EF4-FFF2-40B4-BE49-F238E27FC236}">
                  <a16:creationId xmlns:a16="http://schemas.microsoft.com/office/drawing/2014/main" id="{2BFF02AB-324C-3F33-7B39-6E55AC0353B1}"/>
                </a:ext>
              </a:extLst>
            </p:cNvPr>
            <p:cNvPicPr>
              <a:picLocks noChangeAspect="1"/>
            </p:cNvPicPr>
            <p:nvPr/>
          </p:nvPicPr>
          <p:blipFill>
            <a:blip r:embed="rId30"/>
            <a:stretch>
              <a:fillRect/>
            </a:stretch>
          </p:blipFill>
          <p:spPr>
            <a:xfrm>
              <a:off x="5244352" y="30095574"/>
              <a:ext cx="4004479" cy="2571503"/>
            </a:xfrm>
            <a:prstGeom prst="rect">
              <a:avLst/>
            </a:prstGeom>
          </p:spPr>
        </p:pic>
        <p:pic>
          <p:nvPicPr>
            <p:cNvPr id="31" name="Picture 30" descr="A graph of blue dots&#10;&#10;Description automatically generated">
              <a:extLst>
                <a:ext uri="{FF2B5EF4-FFF2-40B4-BE49-F238E27FC236}">
                  <a16:creationId xmlns:a16="http://schemas.microsoft.com/office/drawing/2014/main" id="{CE4843DE-37F2-2EC2-CC20-3144808D36D3}"/>
                </a:ext>
              </a:extLst>
            </p:cNvPr>
            <p:cNvPicPr>
              <a:picLocks noChangeAspect="1"/>
            </p:cNvPicPr>
            <p:nvPr/>
          </p:nvPicPr>
          <p:blipFill>
            <a:blip r:embed="rId31"/>
            <a:stretch>
              <a:fillRect/>
            </a:stretch>
          </p:blipFill>
          <p:spPr>
            <a:xfrm>
              <a:off x="9211603" y="30089302"/>
              <a:ext cx="3958676" cy="2571504"/>
            </a:xfrm>
            <a:prstGeom prst="rect">
              <a:avLst/>
            </a:prstGeom>
          </p:spPr>
        </p:pic>
        <p:pic>
          <p:nvPicPr>
            <p:cNvPr id="37" name="Picture 36" descr="A graph with blue dots and red line&#10;&#10;Description automatically generated">
              <a:extLst>
                <a:ext uri="{FF2B5EF4-FFF2-40B4-BE49-F238E27FC236}">
                  <a16:creationId xmlns:a16="http://schemas.microsoft.com/office/drawing/2014/main" id="{D12863D7-E562-8D3A-D342-5F1289518401}"/>
                </a:ext>
              </a:extLst>
            </p:cNvPr>
            <p:cNvPicPr>
              <a:picLocks noChangeAspect="1"/>
            </p:cNvPicPr>
            <p:nvPr/>
          </p:nvPicPr>
          <p:blipFill>
            <a:blip r:embed="rId32"/>
            <a:stretch>
              <a:fillRect/>
            </a:stretch>
          </p:blipFill>
          <p:spPr>
            <a:xfrm>
              <a:off x="3347300" y="32662912"/>
              <a:ext cx="4004479" cy="2563127"/>
            </a:xfrm>
            <a:prstGeom prst="rect">
              <a:avLst/>
            </a:prstGeom>
          </p:spPr>
        </p:pic>
        <p:pic>
          <p:nvPicPr>
            <p:cNvPr id="45" name="Picture 44" descr="A graph with blue dots and a red line&#10;&#10;Description automatically generated">
              <a:extLst>
                <a:ext uri="{FF2B5EF4-FFF2-40B4-BE49-F238E27FC236}">
                  <a16:creationId xmlns:a16="http://schemas.microsoft.com/office/drawing/2014/main" id="{B39E3659-F9B1-E4AF-80F5-27260BA5073C}"/>
                </a:ext>
              </a:extLst>
            </p:cNvPr>
            <p:cNvPicPr>
              <a:picLocks noChangeAspect="1"/>
            </p:cNvPicPr>
            <p:nvPr/>
          </p:nvPicPr>
          <p:blipFill>
            <a:blip r:embed="rId33"/>
            <a:stretch>
              <a:fillRect/>
            </a:stretch>
          </p:blipFill>
          <p:spPr>
            <a:xfrm>
              <a:off x="7462213" y="32658723"/>
              <a:ext cx="3984850" cy="2571504"/>
            </a:xfrm>
            <a:prstGeom prst="rect">
              <a:avLst/>
            </a:prstGeom>
          </p:spPr>
        </p:pic>
      </p:grpSp>
      <p:pic>
        <p:nvPicPr>
          <p:cNvPr id="52" name="Picture 51" descr="A qr code on a white background&#10;&#10;Description automatically generated">
            <a:extLst>
              <a:ext uri="{FF2B5EF4-FFF2-40B4-BE49-F238E27FC236}">
                <a16:creationId xmlns:a16="http://schemas.microsoft.com/office/drawing/2014/main" id="{F776F5A3-55F0-ED78-9144-27CBF9640033}"/>
              </a:ext>
            </a:extLst>
          </p:cNvPr>
          <p:cNvPicPr>
            <a:picLocks noChangeAspect="1"/>
          </p:cNvPicPr>
          <p:nvPr/>
        </p:nvPicPr>
        <p:blipFill>
          <a:blip r:embed="rId34"/>
          <a:stretch>
            <a:fillRect/>
          </a:stretch>
        </p:blipFill>
        <p:spPr>
          <a:xfrm>
            <a:off x="29263230" y="39559444"/>
            <a:ext cx="2169917" cy="2169917"/>
          </a:xfrm>
          <a:prstGeom prst="rect">
            <a:avLst/>
          </a:prstGeom>
        </p:spPr>
      </p:pic>
    </p:spTree>
    <p:extLst>
      <p:ext uri="{BB962C8B-B14F-4D97-AF65-F5344CB8AC3E}">
        <p14:creationId xmlns:p14="http://schemas.microsoft.com/office/powerpoint/2010/main" val="41725714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sis Poster_1" id="{D857E0CE-6514-484E-888C-D7FBDB40B13B}" vid="{29B342E1-C996-854E-8E1F-F8EBF24BB36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36B3B46D6F2D8478A14C4311F55419C" ma:contentTypeVersion="18" ma:contentTypeDescription="Create a new document." ma:contentTypeScope="" ma:versionID="cfe3fc37cc96ef039c56abbc9c98bc57">
  <xsd:schema xmlns:xsd="http://www.w3.org/2001/XMLSchema" xmlns:xs="http://www.w3.org/2001/XMLSchema" xmlns:p="http://schemas.microsoft.com/office/2006/metadata/properties" xmlns:ns2="b60e07fe-b2d3-44be-a55a-517f66915cca" xmlns:ns3="dfd85f3e-7e0c-49f2-adfb-ac4509e37570" targetNamespace="http://schemas.microsoft.com/office/2006/metadata/properties" ma:root="true" ma:fieldsID="64dc6c2ce48f39faa0524a1870526c1e" ns2:_="" ns3:_="">
    <xsd:import namespace="b60e07fe-b2d3-44be-a55a-517f66915cca"/>
    <xsd:import namespace="dfd85f3e-7e0c-49f2-adfb-ac4509e3757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60e07fe-b2d3-44be-a55a-517f66915c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8b50c834-8d4b-4a14-b25e-aaab46c196c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fd85f3e-7e0c-49f2-adfb-ac4509e3757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1e448bf1-0c9e-47b2-9ef6-631a27bd8d18}" ma:internalName="TaxCatchAll" ma:showField="CatchAllData" ma:web="dfd85f3e-7e0c-49f2-adfb-ac4509e375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A5FBA92-C254-449C-968B-2D77DE2A68F3}">
  <ds:schemaRefs>
    <ds:schemaRef ds:uri="b60e07fe-b2d3-44be-a55a-517f66915cca"/>
    <ds:schemaRef ds:uri="dfd85f3e-7e0c-49f2-adfb-ac4509e3757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9C8C32B-5C45-497A-BCF6-05F2095CE960}">
  <ds:schemaRefs>
    <ds:schemaRef ds:uri="http://schemas.microsoft.com/sharepoint/v3/contenttype/forms"/>
  </ds:schemaRefs>
</ds:datastoreItem>
</file>

<file path=docMetadata/LabelInfo.xml><?xml version="1.0" encoding="utf-8"?>
<clbl:labelList xmlns:clbl="http://schemas.microsoft.com/office/2020/mipLabelMetadata">
  <clbl:label id="{22136781-9753-4c75-af28-68a078871ebf}" enabled="0" method="" siteId="{22136781-9753-4c75-af28-68a078871ebf}" removed="1"/>
</clbl:labelList>
</file>

<file path=docProps/app.xml><?xml version="1.0" encoding="utf-8"?>
<Properties xmlns="http://schemas.openxmlformats.org/officeDocument/2006/extended-properties" xmlns:vt="http://schemas.openxmlformats.org/officeDocument/2006/docPropsVTypes">
  <Template>Office Theme</Template>
  <TotalTime>0</TotalTime>
  <Words>807</Words>
  <Application>Microsoft Macintosh PowerPoint</Application>
  <PresentationFormat>Custom</PresentationFormat>
  <Paragraphs>47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MoolBoran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Mitch Torkelson</dc:creator>
  <cp:lastModifiedBy>Torkelson, Mitchell David</cp:lastModifiedBy>
  <cp:revision>1</cp:revision>
  <dcterms:created xsi:type="dcterms:W3CDTF">2024-02-23T18:53:52Z</dcterms:created>
  <dcterms:modified xsi:type="dcterms:W3CDTF">2024-03-17T22:19:37Z</dcterms:modified>
</cp:coreProperties>
</file>